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7" r:id="rId3"/>
  </p:sldMasterIdLst>
  <p:notesMasterIdLst>
    <p:notesMasterId r:id="rId50"/>
  </p:notesMasterIdLst>
  <p:sldIdLst>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 id="304" r:id="rId49"/>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13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434E8-427D-4FBA-8118-C84AB92ADCF4}" type="datetimeFigureOut">
              <a:rPr lang="en-US" smtClean="0"/>
              <a:t>6/29/2018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F1CA6-E17D-41D4-B4EE-6E27AE87671F}" type="slidenum">
              <a:rPr lang="en-US" smtClean="0"/>
              <a:t>‹#›</a:t>
            </a:fld>
            <a:endParaRPr lang="en-US"/>
          </a:p>
        </p:txBody>
      </p:sp>
    </p:spTree>
    <p:extLst>
      <p:ext uri="{BB962C8B-B14F-4D97-AF65-F5344CB8AC3E}">
        <p14:creationId xmlns:p14="http://schemas.microsoft.com/office/powerpoint/2010/main" val="119505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9694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you may comment on regulations and join amicus briefs without concern for violating lobbying restrictions. And you SHOULD! Your voice matters!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2377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147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amicus briefs are still ok! ;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5260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a:t>Put another way you are permitted to educate, and just because that education or increased awareness leads to policy change does not make it lobbying</a:t>
            </a:r>
          </a:p>
          <a:p>
            <a:endParaRPr lang="en-US" baseline="0" dirty="0"/>
          </a:p>
          <a:p>
            <a:r>
              <a:rPr lang="en-US" sz="1200" b="1" kern="1200" dirty="0">
                <a:solidFill>
                  <a:srgbClr val="191919"/>
                </a:solidFill>
                <a:effectLst/>
                <a:latin typeface="+mn-lt"/>
                <a:ea typeface="+mn-ea"/>
                <a:cs typeface="+mn-cs"/>
              </a:rPr>
              <a:t>1. Activities without the elements identified in section I(A) and II(A) </a:t>
            </a:r>
            <a:endParaRPr lang="en-US" b="1" dirty="0">
              <a:solidFill>
                <a:srgbClr val="191919"/>
              </a:solidFill>
            </a:endParaRPr>
          </a:p>
          <a:p>
            <a:r>
              <a:rPr lang="en-US" sz="1200" kern="1200" dirty="0">
                <a:solidFill>
                  <a:schemeClr val="tx1"/>
                </a:solidFill>
                <a:effectLst/>
                <a:latin typeface="+mn-lt"/>
                <a:ea typeface="+mn-ea"/>
                <a:cs typeface="+mn-cs"/>
              </a:rPr>
              <a:t>Contacts with executive branch officials or staff who do not participate in formulating legislation. </a:t>
            </a:r>
          </a:p>
          <a:p>
            <a:r>
              <a:rPr lang="en-US" sz="1200" kern="1200" dirty="0">
                <a:solidFill>
                  <a:schemeClr val="tx1"/>
                </a:solidFill>
                <a:effectLst/>
                <a:latin typeface="+mn-lt"/>
                <a:ea typeface="+mn-ea"/>
                <a:cs typeface="+mn-cs"/>
              </a:rPr>
              <a:t>Contacts with executive or legislative branch officials on non-legislative action. </a:t>
            </a:r>
          </a:p>
          <a:p>
            <a:r>
              <a:rPr lang="en-US" sz="1200" kern="1200" dirty="0">
                <a:solidFill>
                  <a:schemeClr val="tx1"/>
                </a:solidFill>
                <a:effectLst/>
                <a:latin typeface="+mn-lt"/>
                <a:ea typeface="+mn-ea"/>
                <a:cs typeface="+mn-cs"/>
              </a:rPr>
              <a:t>Contacts with the general public that do not include a call to action (and are not </a:t>
            </a:r>
          </a:p>
          <a:p>
            <a:r>
              <a:rPr lang="en-US" sz="1200" kern="1200" dirty="0">
                <a:solidFill>
                  <a:schemeClr val="tx1"/>
                </a:solidFill>
                <a:effectLst/>
                <a:latin typeface="+mn-lt"/>
                <a:ea typeface="+mn-ea"/>
                <a:cs typeface="+mn-cs"/>
              </a:rPr>
              <a:t>advertisements on highly publicized legislation)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Nonpartisan Analysis, Study or Research. </a:t>
            </a:r>
            <a:r>
              <a:rPr lang="en-US" sz="1200" kern="1200" dirty="0">
                <a:solidFill>
                  <a:schemeClr val="tx1"/>
                </a:solidFill>
                <a:effectLst/>
                <a:latin typeface="+mn-lt"/>
                <a:ea typeface="+mn-ea"/>
                <a:cs typeface="+mn-cs"/>
              </a:rPr>
              <a:t>A “sufficiently full and fair exposition” of a matter so as to enable the recipient to form an independent opinion. The report may state a viewpoint on the matter but not a direct call to action. (Identifying a legislator’s position on the legislation or identifying the legislator as sitting on the voting committee is permissible; urging the public to call the legislator will disqualify the report from this exception). The report must be broadly disseminated. </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Examination/Discussions of Broad Social, Economic and Similar Problems. </a:t>
            </a:r>
            <a:r>
              <a:rPr lang="en-US" sz="1200" kern="1200" dirty="0">
                <a:solidFill>
                  <a:schemeClr val="tx1"/>
                </a:solidFill>
                <a:effectLst/>
                <a:latin typeface="+mn-lt"/>
                <a:ea typeface="+mn-ea"/>
                <a:cs typeface="+mn-cs"/>
              </a:rPr>
              <a:t>Materials that neither refer to specific legislation nor include a direct call to action. </a:t>
            </a:r>
            <a:endParaRPr lang="en-US" dirty="0"/>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Response to Request from Legislative Body for Technical Advice or Assistance. </a:t>
            </a:r>
            <a:r>
              <a:rPr lang="en-US" sz="1200" kern="1200" dirty="0">
                <a:solidFill>
                  <a:schemeClr val="tx1"/>
                </a:solidFill>
                <a:effectLst/>
                <a:latin typeface="+mn-lt"/>
                <a:ea typeface="+mn-ea"/>
                <a:cs typeface="+mn-cs"/>
              </a:rPr>
              <a:t>Request must be written, from a committee or legislative body (not a single legislator) and the response must be available to all members of requesting body. May advocate a viewpoint, if the request specifically asks for opinions or recommendations. </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 Self-Defense. </a:t>
            </a:r>
            <a:r>
              <a:rPr lang="en-US" sz="1200" kern="1200" dirty="0">
                <a:solidFill>
                  <a:schemeClr val="tx1"/>
                </a:solidFill>
                <a:effectLst/>
                <a:latin typeface="+mn-lt"/>
                <a:ea typeface="+mn-ea"/>
                <a:cs typeface="+mn-cs"/>
              </a:rPr>
              <a:t>Direct (not grassroots) contacts with legislative branch about possible legislative actions that could affect group’s existence, powers, duties, tax-exempt status or deductibility of contributions to group. </a:t>
            </a:r>
            <a:endParaRPr lang="en-US"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290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a:t>Put another way you are permitted to educate, and just because that education or increased awareness leads to policy change does not make it lobbying</a:t>
            </a:r>
          </a:p>
          <a:p>
            <a:r>
              <a:rPr lang="en-US" baseline="0" dirty="0"/>
              <a:t>May also connect legislators with experts who may </a:t>
            </a:r>
            <a:r>
              <a:rPr lang="en-US" baseline="0" dirty="0" smtClean="0"/>
              <a:t>lobby</a:t>
            </a:r>
          </a:p>
          <a:p>
            <a:endParaRPr lang="en-US" baseline="0" dirty="0"/>
          </a:p>
          <a:p>
            <a:r>
              <a:rPr lang="en-US" sz="1200" b="1" kern="1200" dirty="0">
                <a:solidFill>
                  <a:srgbClr val="191919"/>
                </a:solidFill>
                <a:effectLst/>
                <a:latin typeface="+mn-lt"/>
                <a:ea typeface="+mn-ea"/>
                <a:cs typeface="+mn-cs"/>
              </a:rPr>
              <a:t>1. Activities without the elements identified in section I(A) and II(A) </a:t>
            </a:r>
            <a:endParaRPr lang="en-US" b="1" dirty="0">
              <a:solidFill>
                <a:srgbClr val="191919"/>
              </a:solidFill>
            </a:endParaRPr>
          </a:p>
          <a:p>
            <a:r>
              <a:rPr lang="en-US" sz="1200" kern="1200" dirty="0">
                <a:solidFill>
                  <a:schemeClr val="tx1"/>
                </a:solidFill>
                <a:effectLst/>
                <a:latin typeface="+mn-lt"/>
                <a:ea typeface="+mn-ea"/>
                <a:cs typeface="+mn-cs"/>
              </a:rPr>
              <a:t>Contacts with executive branch officials or staff who do not participate in formulating legislation. </a:t>
            </a:r>
          </a:p>
          <a:p>
            <a:r>
              <a:rPr lang="en-US" sz="1200" kern="1200" dirty="0">
                <a:solidFill>
                  <a:schemeClr val="tx1"/>
                </a:solidFill>
                <a:effectLst/>
                <a:latin typeface="+mn-lt"/>
                <a:ea typeface="+mn-ea"/>
                <a:cs typeface="+mn-cs"/>
              </a:rPr>
              <a:t>Contacts with executive or legislative branch officials on non-legislative action. </a:t>
            </a:r>
          </a:p>
          <a:p>
            <a:r>
              <a:rPr lang="en-US" sz="1200" kern="1200" dirty="0">
                <a:solidFill>
                  <a:schemeClr val="tx1"/>
                </a:solidFill>
                <a:effectLst/>
                <a:latin typeface="+mn-lt"/>
                <a:ea typeface="+mn-ea"/>
                <a:cs typeface="+mn-cs"/>
              </a:rPr>
              <a:t>Contacts with the general public that do not include a call to action (and are not </a:t>
            </a:r>
          </a:p>
          <a:p>
            <a:r>
              <a:rPr lang="en-US" sz="1200" kern="1200" dirty="0">
                <a:solidFill>
                  <a:schemeClr val="tx1"/>
                </a:solidFill>
                <a:effectLst/>
                <a:latin typeface="+mn-lt"/>
                <a:ea typeface="+mn-ea"/>
                <a:cs typeface="+mn-cs"/>
              </a:rPr>
              <a:t>advertisements on highly publicized legislation)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Nonpartisan Analysis, Study or Research. </a:t>
            </a:r>
            <a:r>
              <a:rPr lang="en-US" sz="1200" kern="1200" dirty="0">
                <a:solidFill>
                  <a:schemeClr val="tx1"/>
                </a:solidFill>
                <a:effectLst/>
                <a:latin typeface="+mn-lt"/>
                <a:ea typeface="+mn-ea"/>
                <a:cs typeface="+mn-cs"/>
              </a:rPr>
              <a:t>A “sufficiently full and fair exposition” of a matter so as to enable the recipient to form an independent opinion. The report may state a viewpoint on the matter but not a direct call to action. (Identifying a legislator’s position on the legislation or identifying the legislator as sitting on the voting committee is permissible; urging the public to call the legislator will disqualify the report from this exception). The report must be broadly disseminated. </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Examination/Discussions of Broad Social, Economic and Similar Problems. </a:t>
            </a:r>
            <a:r>
              <a:rPr lang="en-US" sz="1200" kern="1200" dirty="0">
                <a:solidFill>
                  <a:schemeClr val="tx1"/>
                </a:solidFill>
                <a:effectLst/>
                <a:latin typeface="+mn-lt"/>
                <a:ea typeface="+mn-ea"/>
                <a:cs typeface="+mn-cs"/>
              </a:rPr>
              <a:t>Materials that neither refer to specific legislation nor include a direct call to action. </a:t>
            </a:r>
            <a:endParaRPr lang="en-US" dirty="0"/>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Response to Request from Legislative Body for Technical Advice or Assistance. </a:t>
            </a:r>
            <a:r>
              <a:rPr lang="en-US" sz="1200" kern="1200" dirty="0">
                <a:solidFill>
                  <a:schemeClr val="tx1"/>
                </a:solidFill>
                <a:effectLst/>
                <a:latin typeface="+mn-lt"/>
                <a:ea typeface="+mn-ea"/>
                <a:cs typeface="+mn-cs"/>
              </a:rPr>
              <a:t>Request must be written, from a committee or legislative body (not a single legislator) and the response must be available to all members of requesting body. May advocate a viewpoint, if the request specifically asks for opinions or recommendations. </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 Self-Defense. </a:t>
            </a:r>
            <a:r>
              <a:rPr lang="en-US" sz="1200" kern="1200" dirty="0">
                <a:solidFill>
                  <a:schemeClr val="tx1"/>
                </a:solidFill>
                <a:effectLst/>
                <a:latin typeface="+mn-lt"/>
                <a:ea typeface="+mn-ea"/>
                <a:cs typeface="+mn-cs"/>
              </a:rPr>
              <a:t>Direct (not grassroots) contacts with legislative branch about possible legislative actions that could affect group’s existence, powers, duties, tax-exempt status or deductibility of contributions to group. </a:t>
            </a:r>
            <a:endParaRPr lang="en-US"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730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a:t>Put another way you are permitted to educate, and just because that education or increased awareness leads to policy change does not make it lobbying</a:t>
            </a:r>
          </a:p>
          <a:p>
            <a:r>
              <a:rPr lang="en-US" baseline="0" dirty="0"/>
              <a:t>May also connect legislators with experts who may lobby</a:t>
            </a:r>
          </a:p>
          <a:p>
            <a:r>
              <a:rPr lang="en-US" sz="1200" b="1" kern="1200" dirty="0">
                <a:solidFill>
                  <a:srgbClr val="191919"/>
                </a:solidFill>
                <a:effectLst/>
                <a:latin typeface="+mn-lt"/>
                <a:ea typeface="+mn-ea"/>
                <a:cs typeface="+mn-cs"/>
              </a:rPr>
              <a:t>1. Activities without the elements identified in section I(A) and II(A) </a:t>
            </a:r>
            <a:endParaRPr lang="en-US" b="1" dirty="0">
              <a:solidFill>
                <a:srgbClr val="191919"/>
              </a:solidFill>
            </a:endParaRPr>
          </a:p>
          <a:p>
            <a:r>
              <a:rPr lang="en-US" sz="1200" kern="1200" dirty="0">
                <a:solidFill>
                  <a:schemeClr val="tx1"/>
                </a:solidFill>
                <a:effectLst/>
                <a:latin typeface="+mn-lt"/>
                <a:ea typeface="+mn-ea"/>
                <a:cs typeface="+mn-cs"/>
              </a:rPr>
              <a:t>Contacts with executive branch officials or staff who do not participate in formulating legislation. </a:t>
            </a:r>
          </a:p>
          <a:p>
            <a:r>
              <a:rPr lang="en-US" sz="1200" kern="1200" dirty="0">
                <a:solidFill>
                  <a:schemeClr val="tx1"/>
                </a:solidFill>
                <a:effectLst/>
                <a:latin typeface="+mn-lt"/>
                <a:ea typeface="+mn-ea"/>
                <a:cs typeface="+mn-cs"/>
              </a:rPr>
              <a:t>Contacts with executive or legislative branch officials on non-legislative action. </a:t>
            </a:r>
          </a:p>
          <a:p>
            <a:r>
              <a:rPr lang="en-US" sz="1200" kern="1200" dirty="0">
                <a:solidFill>
                  <a:schemeClr val="tx1"/>
                </a:solidFill>
                <a:effectLst/>
                <a:latin typeface="+mn-lt"/>
                <a:ea typeface="+mn-ea"/>
                <a:cs typeface="+mn-cs"/>
              </a:rPr>
              <a:t>Contacts with the general public that do not include a call to action (and are not </a:t>
            </a:r>
          </a:p>
          <a:p>
            <a:r>
              <a:rPr lang="en-US" sz="1200" kern="1200" dirty="0">
                <a:solidFill>
                  <a:schemeClr val="tx1"/>
                </a:solidFill>
                <a:effectLst/>
                <a:latin typeface="+mn-lt"/>
                <a:ea typeface="+mn-ea"/>
                <a:cs typeface="+mn-cs"/>
              </a:rPr>
              <a:t>advertisements on highly publicized legislation)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Nonpartisan Analysis, Study or Research. </a:t>
            </a:r>
            <a:r>
              <a:rPr lang="en-US" sz="1200" kern="1200" dirty="0">
                <a:solidFill>
                  <a:schemeClr val="tx1"/>
                </a:solidFill>
                <a:effectLst/>
                <a:latin typeface="+mn-lt"/>
                <a:ea typeface="+mn-ea"/>
                <a:cs typeface="+mn-cs"/>
              </a:rPr>
              <a:t>A “sufficiently full and fair exposition” of a matter so as to enable the recipient to form an independent opinion. The report may state a viewpoint on the matter but not a direct call to action. (Identifying a legislator’s position on the legislation or identifying the legislator as sitting on the voting committee is permissible; urging the public to call the legislator will disqualify the report from this exception). The report must be broadly disseminated. </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Examination/Discussions of Broad Social, Economic and Similar Problems. </a:t>
            </a:r>
            <a:r>
              <a:rPr lang="en-US" sz="1200" kern="1200" dirty="0">
                <a:solidFill>
                  <a:schemeClr val="tx1"/>
                </a:solidFill>
                <a:effectLst/>
                <a:latin typeface="+mn-lt"/>
                <a:ea typeface="+mn-ea"/>
                <a:cs typeface="+mn-cs"/>
              </a:rPr>
              <a:t>Materials that neither refer to specific legislation nor include a direct call to action. </a:t>
            </a:r>
            <a:endParaRPr lang="en-US" dirty="0"/>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Response to Request from Legislative Body for Technical Advice or Assistance. </a:t>
            </a:r>
            <a:r>
              <a:rPr lang="en-US" sz="1200" kern="1200" dirty="0">
                <a:solidFill>
                  <a:schemeClr val="tx1"/>
                </a:solidFill>
                <a:effectLst/>
                <a:latin typeface="+mn-lt"/>
                <a:ea typeface="+mn-ea"/>
                <a:cs typeface="+mn-cs"/>
              </a:rPr>
              <a:t>Request must be written, from a committee or legislative body (not a single legislator) and the response must be available to all members of requesting body. May advocate a viewpoint, if the request specifically asks for opinions or recommendations. </a:t>
            </a:r>
            <a:endParaRPr lang="en-US" dirty="0"/>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 Self-Defense. </a:t>
            </a:r>
            <a:r>
              <a:rPr lang="en-US" sz="1200" kern="1200" dirty="0">
                <a:solidFill>
                  <a:schemeClr val="tx1"/>
                </a:solidFill>
                <a:effectLst/>
                <a:latin typeface="+mn-lt"/>
                <a:ea typeface="+mn-ea"/>
                <a:cs typeface="+mn-cs"/>
              </a:rPr>
              <a:t>Direct (not grassroots) contacts with legislative branch about possible legislative actions that could affect group’s existence, powers, duties, tax-exempt status or deductibility of contributions to group. </a:t>
            </a:r>
            <a:endParaRPr lang="en-US"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874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1367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057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8131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104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r>
              <a:rPr lang="en-US" baseline="0" dirty="0"/>
              <a:t> all five, then brief overview of LDA and ALA and then specify that we won’t be covering those, that we will be looking at IRC and Appropriations restrictions because they are most relevant for public health and then </a:t>
            </a:r>
            <a:r>
              <a:rPr lang="en-US" baseline="0" dirty="0" err="1" smtClean="0"/>
              <a:t>Jimwill</a:t>
            </a:r>
            <a:r>
              <a:rPr lang="en-US" baseline="0" dirty="0" smtClean="0"/>
              <a:t> </a:t>
            </a:r>
            <a:r>
              <a:rPr lang="en-US" baseline="0" dirty="0"/>
              <a:t>cover state restrictions.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2173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2764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4926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0137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1716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4257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182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Nonprofit organizations that qualify for federal income</a:t>
            </a:r>
            <a:r>
              <a:rPr lang="en-US" baseline="0" dirty="0"/>
              <a:t> tax exemption as public charities, or 501(c)(3)s, have a favorable tax status, but are also subject to heightened restrictions on lobbying and other political activities.</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934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Nonprofit organizations that qualify for federal income</a:t>
            </a:r>
            <a:r>
              <a:rPr lang="en-US" baseline="0" dirty="0"/>
              <a:t> tax exemption as public charities, or 501(c)(3)s, have a favorable tax status, but are also subject to heightened restrictions on lobbying and other political activities.</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6944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15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228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707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you may comment on regulations and join amicus briefs without concern for violating lobbying restrictions. And you SHOULD! Your voice matters!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1030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4"/>
            <a:ext cx="7772400" cy="4571999"/>
          </a:xfrm>
        </p:spPr>
        <p:txBody>
          <a:bodyPr anchor="ctr">
            <a:noAutofit/>
          </a:bodyPr>
          <a:lstStyle>
            <a:lvl1pPr>
              <a:lnSpc>
                <a:spcPct val="100000"/>
              </a:lnSpc>
              <a:defRPr sz="4950" spc="-45"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457200"/>
          </a:xfrm>
        </p:spPr>
        <p:txBody>
          <a:bodyPr/>
          <a:lstStyle>
            <a:lvl1pPr marL="0" indent="0" algn="l">
              <a:buNone/>
              <a:defRPr b="0" cap="all" spc="68" baseline="0">
                <a:solidFill>
                  <a:schemeClr val="tx2"/>
                </a:solidFill>
                <a:latin typeface="+mj-lt"/>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Minion Pro"/>
              <a:ea typeface="+mn-ea"/>
              <a:cs typeface="+mn-cs"/>
            </a:endParaRPr>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Minion Pro"/>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5410200"/>
            <a:ext cx="3721616" cy="121005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4402" y="5419466"/>
            <a:ext cx="1193297" cy="120079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7263" y="5466591"/>
            <a:ext cx="2029326" cy="1162495"/>
          </a:xfrm>
          <a:prstGeom prst="rect">
            <a:avLst/>
          </a:prstGeom>
        </p:spPr>
      </p:pic>
    </p:spTree>
    <p:extLst>
      <p:ext uri="{BB962C8B-B14F-4D97-AF65-F5344CB8AC3E}">
        <p14:creationId xmlns:p14="http://schemas.microsoft.com/office/powerpoint/2010/main" val="37666693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8718" y="2194560"/>
            <a:ext cx="3535682" cy="2157001"/>
          </a:xfrm>
        </p:spPr>
        <p:txBody>
          <a:bodyPr/>
          <a:lstStyle>
            <a:lvl1pPr>
              <a:defRPr sz="1600"/>
            </a:lvl1pPr>
            <a:lvl2pPr>
              <a:defRPr sz="2800">
                <a:solidFill>
                  <a:schemeClr val="bg2"/>
                </a:solidFill>
              </a:defRPr>
            </a:lvl2pPr>
            <a:lvl3pPr>
              <a:defRPr sz="2400"/>
            </a:lvl3pPr>
            <a:lvl4pPr algn="l">
              <a:defRPr sz="1800"/>
            </a:lvl4pPr>
            <a:lvl5pPr>
              <a:defRPr lang="en-US" sz="18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20732" y="2194560"/>
            <a:ext cx="3666067" cy="2157001"/>
          </a:xfrm>
        </p:spPr>
        <p:txBody>
          <a:bodyPr/>
          <a:lstStyle>
            <a:lvl1pPr>
              <a:defRPr sz="1600"/>
            </a:lvl1pPr>
            <a:lvl2pPr>
              <a:defRPr sz="2800">
                <a:solidFill>
                  <a:schemeClr val="bg2"/>
                </a:solidFill>
              </a:defRPr>
            </a:lvl2pPr>
            <a:lvl3pPr>
              <a:defRPr sz="2400"/>
            </a:lvl3pPr>
            <a:lvl4pPr>
              <a:defRPr sz="1800"/>
            </a:lvl4pPr>
            <a:lvl5pPr>
              <a:defRPr lang="en-US" sz="18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
        <p:nvSpPr>
          <p:cNvPr id="8" name="Title 1"/>
          <p:cNvSpPr>
            <a:spLocks noGrp="1"/>
          </p:cNvSpPr>
          <p:nvPr>
            <p:ph type="title"/>
          </p:nvPr>
        </p:nvSpPr>
        <p:spPr>
          <a:xfrm>
            <a:off x="1188720" y="1600200"/>
            <a:ext cx="7946136" cy="553998"/>
          </a:xfrm>
        </p:spPr>
        <p:txBody>
          <a:bodyPr/>
          <a:lstStyle>
            <a:lvl1pPr>
              <a:defRPr sz="3600"/>
            </a:lvl1pPr>
          </a:lstStyle>
          <a:p>
            <a:r>
              <a:rPr lang="en-US" dirty="0"/>
              <a:t>Click to edit Master title style</a:t>
            </a:r>
          </a:p>
        </p:txBody>
      </p:sp>
      <p:sp>
        <p:nvSpPr>
          <p:cNvPr id="9"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Tree>
    <p:extLst>
      <p:ext uri="{BB962C8B-B14F-4D97-AF65-F5344CB8AC3E}">
        <p14:creationId xmlns:p14="http://schemas.microsoft.com/office/powerpoint/2010/main" val="23087344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553998"/>
          </a:xfrm>
        </p:spPr>
        <p:txBody>
          <a:bodyPr/>
          <a:lstStyle>
            <a:lvl1pPr>
              <a:defRPr sz="3600"/>
            </a:lvl1pPr>
          </a:lstStyle>
          <a:p>
            <a:r>
              <a:rPr lang="en-US" dirty="0"/>
              <a:t>Click to edit Master title style</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
        <p:nvSpPr>
          <p:cNvPr id="4" name="Slide Number Placeholder 4"/>
          <p:cNvSpPr txBox="1">
            <a:spLocks/>
          </p:cNvSpPr>
          <p:nvPr userDrawn="1"/>
        </p:nvSpPr>
        <p:spPr>
          <a:xfrm>
            <a:off x="1477927" y="6400800"/>
            <a:ext cx="457200" cy="457200"/>
          </a:xfrm>
          <a:prstGeom prst="rect">
            <a:avLst/>
          </a:prstGeom>
        </p:spPr>
        <p:txBody>
          <a:bodyPr vert="horz" lIns="0" tIns="0" rIns="0" bIns="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Tree>
    <p:extLst>
      <p:ext uri="{BB962C8B-B14F-4D97-AF65-F5344CB8AC3E}">
        <p14:creationId xmlns:p14="http://schemas.microsoft.com/office/powerpoint/2010/main" val="424306114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up_Photo_layout">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553998"/>
          </a:xfrm>
        </p:spPr>
        <p:txBody>
          <a:bodyPr/>
          <a:lstStyle>
            <a:lvl1pPr>
              <a:defRPr sz="3600"/>
            </a:lvl1pPr>
          </a:lstStyle>
          <a:p>
            <a:r>
              <a:rPr lang="en-US" dirty="0"/>
              <a:t>Click to edit Master title style</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
        <p:nvSpPr>
          <p:cNvPr id="7" name="Text Placeholder 6"/>
          <p:cNvSpPr>
            <a:spLocks noGrp="1"/>
          </p:cNvSpPr>
          <p:nvPr>
            <p:ph type="body" sz="quarter" idx="13" hasCustomPrompt="1"/>
          </p:nvPr>
        </p:nvSpPr>
        <p:spPr>
          <a:xfrm>
            <a:off x="6698142" y="2296484"/>
            <a:ext cx="2020888" cy="538609"/>
          </a:xfrm>
        </p:spPr>
        <p:txBody>
          <a:bodyPr/>
          <a:lstStyle>
            <a:lvl1pPr>
              <a:lnSpc>
                <a:spcPts val="1400"/>
              </a:lnSpc>
              <a:spcAft>
                <a:spcPts val="0"/>
              </a:spcAft>
              <a:defRPr sz="1600">
                <a:solidFill>
                  <a:schemeClr val="bg2"/>
                </a:solidFill>
              </a:defRPr>
            </a:lvl1pPr>
            <a:lvl2pPr marL="0" indent="0">
              <a:lnSpc>
                <a:spcPts val="1400"/>
              </a:lnSpc>
              <a:spcAft>
                <a:spcPts val="0"/>
              </a:spcAft>
              <a:buNone/>
              <a:defRPr sz="1600" b="0">
                <a:solidFill>
                  <a:schemeClr val="tx1"/>
                </a:solidFill>
              </a:defRPr>
            </a:lvl2pPr>
          </a:lstStyle>
          <a:p>
            <a:pPr lvl="0"/>
            <a:r>
              <a:rPr lang="en-US" dirty="0"/>
              <a:t>Click to edit text styles</a:t>
            </a:r>
          </a:p>
          <a:p>
            <a:pPr lvl="1"/>
            <a:r>
              <a:rPr lang="en-US" dirty="0"/>
              <a:t>Second level</a:t>
            </a:r>
          </a:p>
        </p:txBody>
      </p:sp>
      <p:sp>
        <p:nvSpPr>
          <p:cNvPr id="9" name="Picture Placeholder 8"/>
          <p:cNvSpPr>
            <a:spLocks noGrp="1"/>
          </p:cNvSpPr>
          <p:nvPr>
            <p:ph type="pic" sz="quarter" idx="14"/>
          </p:nvPr>
        </p:nvSpPr>
        <p:spPr>
          <a:xfrm>
            <a:off x="1190625" y="2274888"/>
            <a:ext cx="5295900" cy="4125912"/>
          </a:xfrm>
        </p:spPr>
        <p:txBody>
          <a:bodyPr/>
          <a:lstStyle/>
          <a:p>
            <a:r>
              <a:rPr lang="en-US"/>
              <a:t>Click icon to add picture</a:t>
            </a:r>
          </a:p>
        </p:txBody>
      </p:sp>
      <p:sp>
        <p:nvSpPr>
          <p:cNvPr id="11"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Tree>
    <p:extLst>
      <p:ext uri="{BB962C8B-B14F-4D97-AF65-F5344CB8AC3E}">
        <p14:creationId xmlns:p14="http://schemas.microsoft.com/office/powerpoint/2010/main" val="278824064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up_Photo_layout">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553998"/>
          </a:xfrm>
        </p:spPr>
        <p:txBody>
          <a:bodyPr/>
          <a:lstStyle>
            <a:lvl1pPr>
              <a:defRPr sz="3600"/>
            </a:lvl1pPr>
          </a:lstStyle>
          <a:p>
            <a:r>
              <a:rPr lang="en-US" dirty="0"/>
              <a:t>Click to edit Master title style</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
        <p:nvSpPr>
          <p:cNvPr id="7" name="Text Placeholder 6"/>
          <p:cNvSpPr>
            <a:spLocks noGrp="1"/>
          </p:cNvSpPr>
          <p:nvPr>
            <p:ph type="body" sz="quarter" idx="13" hasCustomPrompt="1"/>
          </p:nvPr>
        </p:nvSpPr>
        <p:spPr>
          <a:xfrm>
            <a:off x="1190476" y="4656912"/>
            <a:ext cx="2275737" cy="538609"/>
          </a:xfrm>
        </p:spPr>
        <p:txBody>
          <a:bodyPr/>
          <a:lstStyle>
            <a:lvl1pPr>
              <a:lnSpc>
                <a:spcPts val="1400"/>
              </a:lnSpc>
              <a:spcAft>
                <a:spcPts val="0"/>
              </a:spcAft>
              <a:defRPr sz="1800">
                <a:solidFill>
                  <a:schemeClr val="bg2"/>
                </a:solidFill>
              </a:defRPr>
            </a:lvl1pPr>
            <a:lvl2pPr marL="0" indent="0">
              <a:lnSpc>
                <a:spcPts val="1400"/>
              </a:lnSpc>
              <a:spcAft>
                <a:spcPts val="0"/>
              </a:spcAft>
              <a:buNone/>
              <a:defRPr sz="1800" b="0">
                <a:solidFill>
                  <a:schemeClr val="tx1"/>
                </a:solidFill>
              </a:defRPr>
            </a:lvl2pPr>
          </a:lstStyle>
          <a:p>
            <a:pPr lvl="0"/>
            <a:r>
              <a:rPr lang="en-US" dirty="0"/>
              <a:t>Click to edit text styles</a:t>
            </a:r>
          </a:p>
          <a:p>
            <a:pPr lvl="1"/>
            <a:r>
              <a:rPr lang="en-US" dirty="0"/>
              <a:t>Second level</a:t>
            </a:r>
          </a:p>
        </p:txBody>
      </p:sp>
      <p:sp>
        <p:nvSpPr>
          <p:cNvPr id="9" name="Picture Placeholder 8"/>
          <p:cNvSpPr>
            <a:spLocks noGrp="1"/>
          </p:cNvSpPr>
          <p:nvPr>
            <p:ph type="pic" sz="quarter" idx="14"/>
          </p:nvPr>
        </p:nvSpPr>
        <p:spPr>
          <a:xfrm>
            <a:off x="1190625" y="2274888"/>
            <a:ext cx="2286222" cy="2286000"/>
          </a:xfrm>
        </p:spPr>
        <p:txBody>
          <a:bodyPr/>
          <a:lstStyle/>
          <a:p>
            <a:r>
              <a:rPr lang="en-US"/>
              <a:t>Click icon to add picture</a:t>
            </a:r>
          </a:p>
        </p:txBody>
      </p:sp>
      <p:sp>
        <p:nvSpPr>
          <p:cNvPr id="8" name="Picture Placeholder 8"/>
          <p:cNvSpPr>
            <a:spLocks noGrp="1"/>
          </p:cNvSpPr>
          <p:nvPr>
            <p:ph type="pic" sz="quarter" idx="15"/>
          </p:nvPr>
        </p:nvSpPr>
        <p:spPr>
          <a:xfrm>
            <a:off x="3965723" y="2274888"/>
            <a:ext cx="2286222" cy="2286000"/>
          </a:xfrm>
        </p:spPr>
        <p:txBody>
          <a:bodyPr/>
          <a:lstStyle/>
          <a:p>
            <a:r>
              <a:rPr lang="en-US"/>
              <a:t>Click icon to add picture</a:t>
            </a:r>
          </a:p>
        </p:txBody>
      </p:sp>
      <p:sp>
        <p:nvSpPr>
          <p:cNvPr id="10" name="Text Placeholder 6"/>
          <p:cNvSpPr>
            <a:spLocks noGrp="1"/>
          </p:cNvSpPr>
          <p:nvPr>
            <p:ph type="body" sz="quarter" idx="16" hasCustomPrompt="1"/>
          </p:nvPr>
        </p:nvSpPr>
        <p:spPr>
          <a:xfrm>
            <a:off x="3976206" y="4656912"/>
            <a:ext cx="2275737" cy="538609"/>
          </a:xfrm>
        </p:spPr>
        <p:txBody>
          <a:bodyPr/>
          <a:lstStyle>
            <a:lvl1pPr>
              <a:lnSpc>
                <a:spcPts val="1400"/>
              </a:lnSpc>
              <a:spcAft>
                <a:spcPts val="0"/>
              </a:spcAft>
              <a:defRPr sz="1800">
                <a:solidFill>
                  <a:schemeClr val="bg2"/>
                </a:solidFill>
              </a:defRPr>
            </a:lvl1pPr>
            <a:lvl2pPr marL="0" indent="0">
              <a:lnSpc>
                <a:spcPts val="1400"/>
              </a:lnSpc>
              <a:spcAft>
                <a:spcPts val="0"/>
              </a:spcAft>
              <a:buNone/>
              <a:defRPr sz="1800" b="0">
                <a:solidFill>
                  <a:schemeClr val="tx1"/>
                </a:solidFill>
              </a:defRPr>
            </a:lvl2pPr>
          </a:lstStyle>
          <a:p>
            <a:pPr lvl="0"/>
            <a:r>
              <a:rPr lang="en-US" dirty="0"/>
              <a:t>Click to edit text styles</a:t>
            </a:r>
          </a:p>
          <a:p>
            <a:pPr lvl="1"/>
            <a:r>
              <a:rPr lang="en-US" dirty="0"/>
              <a:t>Second level</a:t>
            </a:r>
          </a:p>
        </p:txBody>
      </p:sp>
      <p:sp>
        <p:nvSpPr>
          <p:cNvPr id="12"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Tree>
    <p:extLst>
      <p:ext uri="{BB962C8B-B14F-4D97-AF65-F5344CB8AC3E}">
        <p14:creationId xmlns:p14="http://schemas.microsoft.com/office/powerpoint/2010/main" val="35344070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p_breakout_layou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594454" y="2307303"/>
            <a:ext cx="5986019" cy="2078005"/>
          </a:xfrm>
        </p:spPr>
        <p:txBody>
          <a:bodyPr/>
          <a:lstStyle>
            <a:lvl1pPr>
              <a:spcAft>
                <a:spcPts val="0"/>
              </a:spcAft>
              <a:buFont typeface="Arial" pitchFamily="34" charset="0"/>
              <a:buChar char="»"/>
              <a:defRPr lang="en-US" sz="2800" b="1" kern="1200" baseline="0" dirty="0" smtClean="0">
                <a:solidFill>
                  <a:schemeClr val="bg2"/>
                </a:solidFill>
                <a:latin typeface="Arial"/>
                <a:ea typeface="+mn-ea"/>
                <a:cs typeface="+mn-cs"/>
              </a:defRPr>
            </a:lvl1pPr>
            <a:lvl2pPr marL="228600" indent="4763">
              <a:buNone/>
              <a:defRPr sz="2400" b="0">
                <a:solidFill>
                  <a:schemeClr val="tx1">
                    <a:lumMod val="50000"/>
                    <a:lumOff val="50000"/>
                  </a:schemeClr>
                </a:solidFill>
              </a:defRPr>
            </a:lvl2pPr>
            <a:lvl3pPr>
              <a:defRPr sz="2000"/>
            </a:lvl3pPr>
            <a:lvl4pPr>
              <a:defRPr lang="en-US" sz="1800" kern="1200" dirty="0" smtClean="0">
                <a:solidFill>
                  <a:schemeClr val="tx1">
                    <a:lumMod val="75000"/>
                    <a:lumOff val="25000"/>
                  </a:schemeClr>
                </a:solidFill>
                <a:latin typeface="Arial"/>
                <a:ea typeface="+mn-ea"/>
                <a:cs typeface="+mn-cs"/>
              </a:defRPr>
            </a:lvl4pPr>
            <a:lvl5pPr>
              <a:defRPr lang="en-US" sz="1800" kern="1200" dirty="0">
                <a:solidFill>
                  <a:schemeClr val="tx1">
                    <a:lumMod val="75000"/>
                    <a:lumOff val="25000"/>
                  </a:schemeClr>
                </a:solidFill>
                <a:latin typeface="Arial"/>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188720" y="1600200"/>
            <a:ext cx="7946136" cy="553998"/>
          </a:xfrm>
        </p:spPr>
        <p:txBody>
          <a:bodyPr/>
          <a:lstStyle>
            <a:lvl1pPr>
              <a:defRPr sz="3600"/>
            </a:lvl1pPr>
          </a:lstStyle>
          <a:p>
            <a:r>
              <a:rPr lang="en-US" dirty="0"/>
              <a:t>Click to edit Master title style</a:t>
            </a: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Tree>
    <p:extLst>
      <p:ext uri="{BB962C8B-B14F-4D97-AF65-F5344CB8AC3E}">
        <p14:creationId xmlns:p14="http://schemas.microsoft.com/office/powerpoint/2010/main" val="369989824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
        <p:nvSpPr>
          <p:cNvPr id="6" name="Slide Number Placeholder 22"/>
          <p:cNvSpPr>
            <a:spLocks noGrp="1"/>
          </p:cNvSpPr>
          <p:nvPr>
            <p:ph type="sldNum" sz="quarter" idx="12"/>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2BDD0B95-58E4-403B-B429-5F5A9F789DC3}" type="slidenum">
              <a:rPr kumimoji="0" lang="en-US" sz="1000" b="0" i="0" u="none" strike="noStrike" kern="1200" cap="none" spc="0" normalizeH="0" baseline="0" noProof="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Tree>
    <p:extLst>
      <p:ext uri="{BB962C8B-B14F-4D97-AF65-F5344CB8AC3E}">
        <p14:creationId xmlns:p14="http://schemas.microsoft.com/office/powerpoint/2010/main" val="2728484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754ED01-E2A0-4C1E-8E21-014B99041579}" type="slidenum">
              <a:rPr kumimoji="0" lang="en-US" sz="8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lumMod val="65000"/>
                  <a:lumOff val="35000"/>
                </a:prstClr>
              </a:solidFill>
              <a:effectLst/>
              <a:uLnTx/>
              <a:uFillTx/>
              <a:latin typeface="Century Gothic"/>
              <a:ea typeface="+mn-ea"/>
              <a:cs typeface="+mn-cs"/>
            </a:endParaRPr>
          </a:p>
        </p:txBody>
      </p:sp>
    </p:spTree>
    <p:extLst>
      <p:ext uri="{BB962C8B-B14F-4D97-AF65-F5344CB8AC3E}">
        <p14:creationId xmlns:p14="http://schemas.microsoft.com/office/powerpoint/2010/main" val="2757179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21D3299-9FC7-834D-83DD-8059B0254DC7}" type="slidenum">
              <a:rPr kumimoji="0" lang="en-US" sz="8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Tree>
    <p:extLst>
      <p:ext uri="{BB962C8B-B14F-4D97-AF65-F5344CB8AC3E}">
        <p14:creationId xmlns:p14="http://schemas.microsoft.com/office/powerpoint/2010/main" val="547905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410167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21D3299-9FC7-834D-83DD-8059B0254DC7}" type="slidenum">
              <a:rPr kumimoji="0" lang="en-US" sz="8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Tree>
    <p:extLst>
      <p:ext uri="{BB962C8B-B14F-4D97-AF65-F5344CB8AC3E}">
        <p14:creationId xmlns:p14="http://schemas.microsoft.com/office/powerpoint/2010/main" val="162664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1"/>
            <a:ext cx="7620000" cy="39624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rot="16200000">
            <a:off x="8227379" y="5885501"/>
            <a:ext cx="1315721" cy="365125"/>
          </a:xfrm>
          <a:prstGeom prst="rect">
            <a:avLst/>
          </a:prstGeom>
        </p:spPr>
        <p:txBody>
          <a:bodyPr/>
          <a:lstStyle/>
          <a:p>
            <a:fld id="{AC06EA78-7391-43C3-8E0C-01D705313A54}" type="slidenum">
              <a:rPr lang="en-US" smtClean="0">
                <a:solidFill>
                  <a:srgbClr val="00A597"/>
                </a:solidFill>
              </a:rPr>
              <a:pPr/>
              <a:t>‹#›</a:t>
            </a:fld>
            <a:endParaRPr lang="en-US" dirty="0">
              <a:solidFill>
                <a:srgbClr val="00A597"/>
              </a:solidFill>
            </a:endParaRPr>
          </a:p>
        </p:txBody>
      </p:sp>
    </p:spTree>
    <p:extLst>
      <p:ext uri="{BB962C8B-B14F-4D97-AF65-F5344CB8AC3E}">
        <p14:creationId xmlns:p14="http://schemas.microsoft.com/office/powerpoint/2010/main" val="36429714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6580094" y="18825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21D3299-9FC7-834D-83DD-8059B0254DC7}" type="slidenum">
              <a:rPr kumimoji="0" lang="en-US" sz="8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Tree>
    <p:extLst>
      <p:ext uri="{BB962C8B-B14F-4D97-AF65-F5344CB8AC3E}">
        <p14:creationId xmlns:p14="http://schemas.microsoft.com/office/powerpoint/2010/main" val="133155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6580094" y="18825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8" name="Footer Placeholder 7"/>
          <p:cNvSpPr>
            <a:spLocks noGrp="1"/>
          </p:cNvSpPr>
          <p:nvPr>
            <p:ph type="ftr" sz="quarter" idx="11"/>
          </p:nvPr>
        </p:nvSpPr>
        <p:spPr>
          <a:xfrm>
            <a:off x="1120588" y="188259"/>
            <a:ext cx="28956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21D3299-9FC7-834D-83DD-8059B0254DC7}" type="slidenum">
              <a:rPr kumimoji="0" lang="en-US" sz="8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237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21D3299-9FC7-834D-83DD-8059B0254DC7}" type="slidenum">
              <a:rPr kumimoji="0" lang="en-US" sz="8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Tree>
    <p:extLst>
      <p:ext uri="{BB962C8B-B14F-4D97-AF65-F5344CB8AC3E}">
        <p14:creationId xmlns:p14="http://schemas.microsoft.com/office/powerpoint/2010/main" val="2231800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21D3299-9FC7-834D-83DD-8059B0254DC7}" type="slidenum">
              <a:rPr kumimoji="0" lang="en-US" sz="8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Tree>
    <p:extLst>
      <p:ext uri="{BB962C8B-B14F-4D97-AF65-F5344CB8AC3E}">
        <p14:creationId xmlns:p14="http://schemas.microsoft.com/office/powerpoint/2010/main" val="2654020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754ED01-E2A0-4C1E-8E21-014B99041579}" type="slidenum">
              <a:rPr kumimoji="0" lang="en-US" sz="8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Tree>
    <p:extLst>
      <p:ext uri="{BB962C8B-B14F-4D97-AF65-F5344CB8AC3E}">
        <p14:creationId xmlns:p14="http://schemas.microsoft.com/office/powerpoint/2010/main" val="1914875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21D3299-9FC7-834D-83DD-8059B0254DC7}" type="slidenum">
              <a:rPr kumimoji="0" lang="en-US" sz="8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Tree>
    <p:extLst>
      <p:ext uri="{BB962C8B-B14F-4D97-AF65-F5344CB8AC3E}">
        <p14:creationId xmlns:p14="http://schemas.microsoft.com/office/powerpoint/2010/main" val="845292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1962730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1342365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337563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21D3299-9FC7-834D-83DD-8059B0254DC7}" type="slidenum">
              <a:rPr kumimoji="0" lang="en-US" sz="8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Tree>
    <p:extLst>
      <p:ext uri="{BB962C8B-B14F-4D97-AF65-F5344CB8AC3E}">
        <p14:creationId xmlns:p14="http://schemas.microsoft.com/office/powerpoint/2010/main" val="94591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191000"/>
            <a:ext cx="8449294" cy="990600"/>
          </a:xfrm>
        </p:spPr>
        <p:txBody>
          <a:bodyPr>
            <a:noAutofit/>
          </a:bodyPr>
          <a:lstStyle>
            <a:lvl1pPr marL="0" indent="0" algn="l">
              <a:buNone/>
              <a:defRPr sz="2025" b="0" cap="all" spc="68" baseline="0">
                <a:solidFill>
                  <a:schemeClr val="tx2"/>
                </a:solidFill>
                <a:latin typeface="+mj-lt"/>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Minion Pro"/>
              <a:ea typeface="+mn-ea"/>
              <a:cs typeface="+mn-cs"/>
            </a:endParaRPr>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Minion Pro"/>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03550"/>
            <a:ext cx="2819400" cy="916708"/>
          </a:xfrm>
          <a:prstGeom prst="rect">
            <a:avLst/>
          </a:prstGeom>
        </p:spPr>
      </p:pic>
    </p:spTree>
    <p:extLst>
      <p:ext uri="{BB962C8B-B14F-4D97-AF65-F5344CB8AC3E}">
        <p14:creationId xmlns:p14="http://schemas.microsoft.com/office/powerpoint/2010/main" val="321226434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21D3299-9FC7-834D-83DD-8059B0254DC7}" type="slidenum">
              <a:rPr kumimoji="0" lang="en-US" sz="8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Tree>
    <p:extLst>
      <p:ext uri="{BB962C8B-B14F-4D97-AF65-F5344CB8AC3E}">
        <p14:creationId xmlns:p14="http://schemas.microsoft.com/office/powerpoint/2010/main" val="409525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1557338" y="3065961"/>
            <a:ext cx="7589520" cy="769441"/>
          </a:xfrm>
        </p:spPr>
        <p:txBody>
          <a:bodyPr lIns="0" tIns="0" rIns="0" bIns="0" anchor="b" anchorCtr="0">
            <a:spAutoFit/>
          </a:bodyPr>
          <a:lstStyle>
            <a:lvl1pPr algn="l">
              <a:defRPr sz="5000" b="1" cap="none" baseline="0">
                <a:solidFill>
                  <a:schemeClr val="tx1"/>
                </a:solidFill>
              </a:defRPr>
            </a:lvl1pPr>
          </a:lstStyle>
          <a:p>
            <a:r>
              <a:rPr lang="en-US" dirty="0"/>
              <a:t>Title page: single line</a:t>
            </a:r>
          </a:p>
        </p:txBody>
      </p:sp>
      <p:sp>
        <p:nvSpPr>
          <p:cNvPr id="3" name="Text Placeholder 2"/>
          <p:cNvSpPr>
            <a:spLocks noGrp="1"/>
          </p:cNvSpPr>
          <p:nvPr>
            <p:ph type="body" idx="1"/>
          </p:nvPr>
        </p:nvSpPr>
        <p:spPr>
          <a:xfrm>
            <a:off x="1557338" y="3835402"/>
            <a:ext cx="7589520" cy="215444"/>
          </a:xfrm>
        </p:spPr>
        <p:txBody>
          <a:bodyPr wrap="square" bIns="0" anchor="t" anchorCtr="0">
            <a:spAutoFit/>
          </a:bodyPr>
          <a:lstStyle>
            <a:lvl1pPr marL="0" indent="0">
              <a:buNone/>
              <a:defRPr sz="1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554480" y="6400800"/>
            <a:ext cx="7252050" cy="456535"/>
          </a:xfrm>
          <a:prstGeom prst="rect">
            <a:avLst/>
          </a:prstGeom>
        </p:spPr>
        <p:txBody>
          <a:bodyPr wrap="square" lIns="0" tIns="0" rIns="0" bIns="0" anchor="t" anchorCtr="0">
            <a:spAutoFit/>
          </a:bodyPr>
          <a:lstStyle>
            <a:lvl1pPr algn="l">
              <a:lnSpc>
                <a:spcPts val="1200"/>
              </a:lnSpc>
              <a:defRPr sz="800" b="0" i="0">
                <a:solidFill>
                  <a:schemeClr val="bg1"/>
                </a:solidFill>
                <a:latin typeface="Helvetica"/>
                <a:cs typeface="Helvetica"/>
              </a:defRPr>
            </a:lvl1pPr>
          </a:lstStyle>
          <a:p>
            <a:pPr marL="0" marR="0" lvl="0" indent="0" algn="l" defTabSz="457200" rtl="0" eaLnBrk="1" fontAlgn="auto" latinLnBrk="0" hangingPunct="1">
              <a:lnSpc>
                <a:spcPts val="12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EFEFE"/>
              </a:solidFill>
              <a:effectLst/>
              <a:uLnTx/>
              <a:uFillTx/>
              <a:latin typeface="Arial"/>
              <a:ea typeface="+mn-ea"/>
              <a:cs typeface="Arial"/>
            </a:endParaRPr>
          </a:p>
        </p:txBody>
      </p:sp>
    </p:spTree>
    <p:extLst>
      <p:ext uri="{BB962C8B-B14F-4D97-AF65-F5344CB8AC3E}">
        <p14:creationId xmlns:p14="http://schemas.microsoft.com/office/powerpoint/2010/main" val="385151508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57338" y="2210461"/>
            <a:ext cx="7589520" cy="1538883"/>
          </a:xfrm>
        </p:spPr>
        <p:txBody>
          <a:bodyPr wrap="square" lIns="0" tIns="0" rIns="0" bIns="0" anchor="b" anchorCtr="0">
            <a:spAutoFit/>
          </a:bodyPr>
          <a:lstStyle>
            <a:lvl1pPr algn="l">
              <a:lnSpc>
                <a:spcPts val="6000"/>
              </a:lnSpc>
              <a:defRPr sz="5000" b="1">
                <a:solidFill>
                  <a:schemeClr val="tx1"/>
                </a:solidFill>
              </a:defRPr>
            </a:lvl1pPr>
          </a:lstStyle>
          <a:p>
            <a:r>
              <a:rPr lang="en-US" dirty="0"/>
              <a:t>Title page: double lines</a:t>
            </a:r>
            <a:br>
              <a:rPr lang="en-US" dirty="0"/>
            </a:br>
            <a:r>
              <a:rPr lang="en-US" dirty="0" err="1"/>
              <a:t>Lorem</a:t>
            </a:r>
            <a:r>
              <a:rPr lang="en-US" dirty="0"/>
              <a:t> </a:t>
            </a:r>
            <a:r>
              <a:rPr lang="en-US" dirty="0" err="1"/>
              <a:t>ipsum</a:t>
            </a:r>
            <a:r>
              <a:rPr lang="en-US" dirty="0"/>
              <a:t> dolor sit</a:t>
            </a:r>
          </a:p>
        </p:txBody>
      </p:sp>
      <p:sp>
        <p:nvSpPr>
          <p:cNvPr id="3" name="Subtitle 2"/>
          <p:cNvSpPr>
            <a:spLocks noGrp="1"/>
          </p:cNvSpPr>
          <p:nvPr>
            <p:ph type="subTitle" idx="1"/>
          </p:nvPr>
        </p:nvSpPr>
        <p:spPr>
          <a:xfrm>
            <a:off x="1557338" y="3855674"/>
            <a:ext cx="7589520" cy="215444"/>
          </a:xfrm>
        </p:spPr>
        <p:txBody>
          <a:bodyPr wrap="square" lIns="0" tIns="0" rIns="0" bIns="0">
            <a:spAutoFit/>
          </a:bodyPr>
          <a:lstStyle>
            <a:lvl1pPr marL="0" indent="0" algn="l">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1554480" y="6400800"/>
            <a:ext cx="7259320" cy="456535"/>
          </a:xfrm>
          <a:prstGeom prst="rect">
            <a:avLst/>
          </a:prstGeom>
        </p:spPr>
        <p:txBody>
          <a:bodyPr wrap="square" lIns="0" tIns="0" rIns="0" bIns="0">
            <a:spAutoFit/>
          </a:bodyPr>
          <a:lstStyle>
            <a:lvl1pPr algn="l">
              <a:lnSpc>
                <a:spcPts val="1200"/>
              </a:lnSpc>
              <a:defRPr sz="800" b="0" i="0">
                <a:solidFill>
                  <a:schemeClr val="bg1"/>
                </a:solidFill>
                <a:latin typeface="Helvetica"/>
                <a:cs typeface="Helvetica"/>
              </a:defRPr>
            </a:lvl1pPr>
          </a:lstStyle>
          <a:p>
            <a:pPr marL="0" marR="0" lvl="0" indent="0" algn="l" defTabSz="457200" rtl="0" eaLnBrk="1" fontAlgn="auto" latinLnBrk="0" hangingPunct="1">
              <a:lnSpc>
                <a:spcPts val="12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EFEFE"/>
              </a:solidFill>
              <a:effectLst/>
              <a:uLnTx/>
              <a:uFillTx/>
              <a:latin typeface="Arial"/>
              <a:ea typeface="+mn-ea"/>
              <a:cs typeface="Arial"/>
            </a:endParaRPr>
          </a:p>
        </p:txBody>
      </p:sp>
    </p:spTree>
    <p:extLst>
      <p:ext uri="{BB962C8B-B14F-4D97-AF65-F5344CB8AC3E}">
        <p14:creationId xmlns:p14="http://schemas.microsoft.com/office/powerpoint/2010/main" val="43480544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615553"/>
          </a:xfrm>
        </p:spPr>
        <p:txBody>
          <a:bodyPr/>
          <a:lstStyle>
            <a:lvl1pPr>
              <a:defRPr sz="4000"/>
            </a:lvl1pPr>
          </a:lstStyle>
          <a:p>
            <a:r>
              <a:rPr lang="en-US" dirty="0"/>
              <a:t>Click to edit Master title style</a:t>
            </a: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
        <p:nvSpPr>
          <p:cNvPr id="10" name="Content Placeholder 9"/>
          <p:cNvSpPr>
            <a:spLocks noGrp="1"/>
          </p:cNvSpPr>
          <p:nvPr>
            <p:ph sz="quarter" idx="13"/>
          </p:nvPr>
        </p:nvSpPr>
        <p:spPr>
          <a:xfrm>
            <a:off x="1206500" y="2290763"/>
            <a:ext cx="7464425" cy="2206245"/>
          </a:xfrm>
        </p:spPr>
        <p:txBody>
          <a:bodyPr/>
          <a:lstStyle>
            <a:lvl1pPr>
              <a:defRPr sz="2800"/>
            </a:lvl1pPr>
            <a:lvl2pPr>
              <a:defRPr sz="2400"/>
            </a:lvl2pPr>
            <a:lvl3pPr>
              <a:defRPr sz="2000">
                <a:solidFill>
                  <a:schemeClr val="tx1"/>
                </a:solidFill>
              </a:defRPr>
            </a:lvl3pPr>
            <a:lvl4pPr>
              <a:defRPr sz="1800">
                <a:solidFill>
                  <a:schemeClr val="tx1"/>
                </a:solidFill>
              </a:defRPr>
            </a:lvl4pPr>
            <a:lvl5pPr>
              <a:buClr>
                <a:srgbClr val="404040"/>
              </a:buClr>
              <a:buFont typeface="Arial" pitchFamily="34" charset="0"/>
              <a:buChar cha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9"/>
          <p:cNvSpPr txBox="1">
            <a:spLocks/>
          </p:cNvSpPr>
          <p:nvPr userDrawn="1"/>
        </p:nvSpPr>
        <p:spPr>
          <a:xfrm>
            <a:off x="480409" y="6419088"/>
            <a:ext cx="7464425" cy="438912"/>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04040"/>
                </a:solidFill>
                <a:effectLst/>
                <a:uLnTx/>
                <a:uFillTx/>
                <a:latin typeface="Arial"/>
                <a:ea typeface="+mn-ea"/>
                <a:cs typeface="+mn-cs"/>
              </a:rPr>
              <a:t>CORE VIPP, Tilburg and Lowrey May 29, 2015 </a:t>
            </a:r>
          </a:p>
        </p:txBody>
      </p:sp>
    </p:spTree>
    <p:extLst>
      <p:ext uri="{BB962C8B-B14F-4D97-AF65-F5344CB8AC3E}">
        <p14:creationId xmlns:p14="http://schemas.microsoft.com/office/powerpoint/2010/main" val="29756811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pporters4up">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482205" cy="553998"/>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1206500" y="2226459"/>
            <a:ext cx="6406412" cy="430887"/>
          </a:xfrm>
        </p:spPr>
        <p:txBody>
          <a:bodyPr>
            <a:spAutoFit/>
          </a:bodyPr>
          <a:lstStyle>
            <a:lvl1pPr>
              <a:defRPr sz="2800"/>
            </a:lvl1pPr>
            <a:lvl4pPr>
              <a:lnSpc>
                <a:spcPts val="1800"/>
              </a:lnSpc>
              <a:defRPr/>
            </a:lvl4pPr>
            <a:lvl5pPr>
              <a:lnSpc>
                <a:spcPts val="1800"/>
              </a:lnSpc>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
        <p:nvSpPr>
          <p:cNvPr id="15" name="Picture Placeholder 14"/>
          <p:cNvSpPr>
            <a:spLocks noGrp="1"/>
          </p:cNvSpPr>
          <p:nvPr>
            <p:ph type="pic" sz="quarter" idx="17"/>
          </p:nvPr>
        </p:nvSpPr>
        <p:spPr>
          <a:xfrm>
            <a:off x="1206500" y="3136900"/>
            <a:ext cx="2463800" cy="1308100"/>
          </a:xfrm>
        </p:spPr>
        <p:txBody>
          <a:bodyPr/>
          <a:lstStyle/>
          <a:p>
            <a:r>
              <a:rPr lang="en-US" dirty="0"/>
              <a:t>Click icon to add picture</a:t>
            </a:r>
          </a:p>
        </p:txBody>
      </p:sp>
      <p:sp>
        <p:nvSpPr>
          <p:cNvPr id="16" name="Picture Placeholder 14"/>
          <p:cNvSpPr>
            <a:spLocks noGrp="1"/>
          </p:cNvSpPr>
          <p:nvPr>
            <p:ph type="pic" sz="quarter" idx="18"/>
          </p:nvPr>
        </p:nvSpPr>
        <p:spPr>
          <a:xfrm>
            <a:off x="4560888" y="3136900"/>
            <a:ext cx="2463800" cy="1308100"/>
          </a:xfrm>
        </p:spPr>
        <p:txBody>
          <a:bodyPr/>
          <a:lstStyle/>
          <a:p>
            <a:r>
              <a:rPr lang="en-US"/>
              <a:t>Click icon to add picture</a:t>
            </a:r>
          </a:p>
        </p:txBody>
      </p:sp>
      <p:sp>
        <p:nvSpPr>
          <p:cNvPr id="17" name="Picture Placeholder 14"/>
          <p:cNvSpPr>
            <a:spLocks noGrp="1"/>
          </p:cNvSpPr>
          <p:nvPr>
            <p:ph type="pic" sz="quarter" idx="19"/>
          </p:nvPr>
        </p:nvSpPr>
        <p:spPr>
          <a:xfrm>
            <a:off x="1206500" y="4710223"/>
            <a:ext cx="2463800" cy="1308100"/>
          </a:xfrm>
        </p:spPr>
        <p:txBody>
          <a:bodyPr/>
          <a:lstStyle/>
          <a:p>
            <a:r>
              <a:rPr lang="en-US"/>
              <a:t>Click icon to add picture</a:t>
            </a:r>
          </a:p>
        </p:txBody>
      </p:sp>
      <p:sp>
        <p:nvSpPr>
          <p:cNvPr id="18" name="Picture Placeholder 14"/>
          <p:cNvSpPr>
            <a:spLocks noGrp="1"/>
          </p:cNvSpPr>
          <p:nvPr>
            <p:ph type="pic" sz="quarter" idx="20"/>
          </p:nvPr>
        </p:nvSpPr>
        <p:spPr>
          <a:xfrm>
            <a:off x="4560888" y="4710223"/>
            <a:ext cx="2463800" cy="1308100"/>
          </a:xfrm>
        </p:spPr>
        <p:txBody>
          <a:bodyPr/>
          <a:lstStyle/>
          <a:p>
            <a:r>
              <a:rPr lang="en-US"/>
              <a:t>Click icon to add picture</a:t>
            </a:r>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Tree>
    <p:extLst>
      <p:ext uri="{BB962C8B-B14F-4D97-AF65-F5344CB8AC3E}">
        <p14:creationId xmlns:p14="http://schemas.microsoft.com/office/powerpoint/2010/main" val="5026643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pporters2up">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482205" cy="553998"/>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3880884" y="2647509"/>
            <a:ext cx="4508204" cy="256480"/>
          </a:xfrm>
        </p:spPr>
        <p:txBody>
          <a:bodyPr wrap="square">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
        <p:nvSpPr>
          <p:cNvPr id="15" name="Picture Placeholder 14"/>
          <p:cNvSpPr>
            <a:spLocks noGrp="1"/>
          </p:cNvSpPr>
          <p:nvPr>
            <p:ph type="pic" sz="quarter" idx="17"/>
          </p:nvPr>
        </p:nvSpPr>
        <p:spPr>
          <a:xfrm>
            <a:off x="1206500" y="2403876"/>
            <a:ext cx="2463800" cy="1308100"/>
          </a:xfrm>
        </p:spPr>
        <p:txBody>
          <a:bodyPr/>
          <a:lstStyle/>
          <a:p>
            <a:r>
              <a:rPr lang="en-US"/>
              <a:t>Click icon to add picture</a:t>
            </a:r>
          </a:p>
        </p:txBody>
      </p:sp>
      <p:sp>
        <p:nvSpPr>
          <p:cNvPr id="17" name="Picture Placeholder 14"/>
          <p:cNvSpPr>
            <a:spLocks noGrp="1"/>
          </p:cNvSpPr>
          <p:nvPr>
            <p:ph type="pic" sz="quarter" idx="19"/>
          </p:nvPr>
        </p:nvSpPr>
        <p:spPr>
          <a:xfrm>
            <a:off x="1206500" y="4306169"/>
            <a:ext cx="2463800" cy="1308100"/>
          </a:xfrm>
        </p:spPr>
        <p:txBody>
          <a:bodyPr/>
          <a:lstStyle/>
          <a:p>
            <a:r>
              <a:rPr lang="en-US"/>
              <a:t>Click icon to add picture</a:t>
            </a:r>
          </a:p>
        </p:txBody>
      </p:sp>
      <p:sp>
        <p:nvSpPr>
          <p:cNvPr id="10" name="Content Placeholder 2"/>
          <p:cNvSpPr>
            <a:spLocks noGrp="1"/>
          </p:cNvSpPr>
          <p:nvPr>
            <p:ph idx="20"/>
          </p:nvPr>
        </p:nvSpPr>
        <p:spPr>
          <a:xfrm>
            <a:off x="3880884" y="4335488"/>
            <a:ext cx="4508204" cy="256480"/>
          </a:xfrm>
        </p:spPr>
        <p:txBody>
          <a:bodyPr wrap="square">
            <a:spAutoFit/>
          </a:bodyPr>
          <a:lstStyle>
            <a:lvl1pPr>
              <a:spcAft>
                <a:spcPts val="0"/>
              </a:spcAft>
              <a:defRPr/>
            </a:lvl1pPr>
            <a:lvl4pPr>
              <a:lnSpc>
                <a:spcPts val="1800"/>
              </a:lnSpc>
              <a:defRPr/>
            </a:lvl4pPr>
            <a:lvl5pPr>
              <a:lnSpc>
                <a:spcPts val="1800"/>
              </a:lnSpc>
              <a:defRPr/>
            </a:lvl5pPr>
          </a:lstStyle>
          <a:p>
            <a:pPr lvl="0"/>
            <a:r>
              <a:rPr lang="en-US"/>
              <a:t>Click to edit Master text styles</a:t>
            </a:r>
          </a:p>
        </p:txBody>
      </p:sp>
      <p:sp>
        <p:nvSpPr>
          <p:cNvPr id="9"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Tree>
    <p:extLst>
      <p:ext uri="{BB962C8B-B14F-4D97-AF65-F5344CB8AC3E}">
        <p14:creationId xmlns:p14="http://schemas.microsoft.com/office/powerpoint/2010/main" val="36942562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_list_title_content">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553998"/>
          </a:xfrm>
        </p:spPr>
        <p:txBody>
          <a:bodyPr/>
          <a:lstStyle>
            <a:lvl1pPr>
              <a:defRPr sz="3600"/>
            </a:lvl1pPr>
          </a:lstStyle>
          <a:p>
            <a:r>
              <a:rPr lang="en-US" dirty="0"/>
              <a:t>Click to edit Master title style</a:t>
            </a: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EFEFE"/>
              </a:solidFill>
              <a:effectLst/>
              <a:uLnTx/>
              <a:uFillTx/>
              <a:latin typeface="Arial"/>
              <a:ea typeface="+mn-ea"/>
              <a:cs typeface="+mn-cs"/>
            </a:endParaRPr>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
        <p:nvSpPr>
          <p:cNvPr id="9" name="Content Placeholder 9"/>
          <p:cNvSpPr>
            <a:spLocks noGrp="1"/>
          </p:cNvSpPr>
          <p:nvPr>
            <p:ph sz="quarter" idx="13"/>
          </p:nvPr>
        </p:nvSpPr>
        <p:spPr>
          <a:xfrm>
            <a:off x="1206500" y="2290763"/>
            <a:ext cx="7464425" cy="2116477"/>
          </a:xfrm>
        </p:spPr>
        <p:txBody>
          <a:bodyPr/>
          <a:lstStyle>
            <a:lvl1pPr>
              <a:defRPr sz="2800"/>
            </a:lvl1pPr>
            <a:lvl2pPr>
              <a:spcAft>
                <a:spcPts val="300"/>
              </a:spcAft>
              <a:defRPr sz="2400"/>
            </a:lvl2pPr>
            <a:lvl3pPr>
              <a:defRPr sz="2000">
                <a:solidFill>
                  <a:schemeClr val="tx1"/>
                </a:solidFill>
              </a:defRPr>
            </a:lvl3pPr>
            <a:lvl4pPr>
              <a:defRPr sz="1800">
                <a:solidFill>
                  <a:schemeClr val="tx1"/>
                </a:solidFill>
              </a:defRPr>
            </a:lvl4pPr>
            <a:lvl5pPr>
              <a:buClr>
                <a:srgbClr val="404040"/>
              </a:buClr>
              <a:buFont typeface="Arial" pitchFamily="34" charset="0"/>
              <a:buChar cha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060474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1"/>
            <a:ext cx="7620000" cy="3962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9001125"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Minion Pro"/>
              <a:ea typeface="+mn-ea"/>
              <a:cs typeface="+mn-cs"/>
            </a:endParaRPr>
          </a:p>
        </p:txBody>
      </p:sp>
      <p:sp>
        <p:nvSpPr>
          <p:cNvPr id="8" name="Rectangle 7"/>
          <p:cNvSpPr/>
          <p:nvPr/>
        </p:nvSpPr>
        <p:spPr>
          <a:xfrm>
            <a:off x="9001125"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Minion Pro"/>
              <a:ea typeface="+mn-ea"/>
              <a:cs typeface="+mn-cs"/>
            </a:endParaRPr>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200" y="5791204"/>
            <a:ext cx="2743200" cy="891933"/>
          </a:xfrm>
          <a:prstGeom prst="rect">
            <a:avLst/>
          </a:prstGeom>
        </p:spPr>
      </p:pic>
    </p:spTree>
    <p:extLst>
      <p:ext uri="{BB962C8B-B14F-4D97-AF65-F5344CB8AC3E}">
        <p14:creationId xmlns:p14="http://schemas.microsoft.com/office/powerpoint/2010/main" val="2185522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l" defTabSz="514350" rtl="0" eaLnBrk="1" latinLnBrk="0" hangingPunct="1">
        <a:spcBef>
          <a:spcPct val="0"/>
        </a:spcBef>
        <a:buNone/>
        <a:defRPr sz="2025" kern="1200" cap="all" spc="-34" baseline="0">
          <a:solidFill>
            <a:schemeClr val="tx2"/>
          </a:solidFill>
          <a:latin typeface="+mj-lt"/>
          <a:ea typeface="+mj-ea"/>
          <a:cs typeface="+mj-cs"/>
        </a:defRPr>
      </a:lvl1pPr>
    </p:titleStyle>
    <p:bodyStyle>
      <a:lvl1pPr marL="0" indent="0" algn="l" defTabSz="514350" rtl="0" eaLnBrk="1" latinLnBrk="0" hangingPunct="1">
        <a:spcBef>
          <a:spcPct val="20000"/>
        </a:spcBef>
        <a:spcAft>
          <a:spcPts val="338"/>
        </a:spcAft>
        <a:buFont typeface="Arial" pitchFamily="34" charset="0"/>
        <a:buNone/>
        <a:defRPr sz="1125" b="1" kern="1200">
          <a:solidFill>
            <a:schemeClr val="accent1"/>
          </a:solidFill>
          <a:latin typeface="+mn-lt"/>
          <a:ea typeface="+mn-ea"/>
          <a:cs typeface="+mn-cs"/>
        </a:defRPr>
      </a:lvl1pPr>
      <a:lvl2pPr marL="257175" indent="-102870" algn="l" defTabSz="514350" rtl="0" eaLnBrk="1" latinLnBrk="0" hangingPunct="1">
        <a:spcBef>
          <a:spcPct val="20000"/>
        </a:spcBef>
        <a:buClr>
          <a:schemeClr val="tx2"/>
        </a:buClr>
        <a:buFont typeface="Arial" pitchFamily="34" charset="0"/>
        <a:buChar char="•"/>
        <a:defRPr sz="1125" kern="1200">
          <a:solidFill>
            <a:schemeClr val="accent1"/>
          </a:solidFill>
          <a:latin typeface="+mn-lt"/>
          <a:ea typeface="+mn-ea"/>
          <a:cs typeface="+mn-cs"/>
        </a:defRPr>
      </a:lvl2pPr>
      <a:lvl3pPr marL="642938" indent="-128588" algn="l" defTabSz="514350" rtl="0" eaLnBrk="1" latinLnBrk="0" hangingPunct="1">
        <a:spcBef>
          <a:spcPct val="20000"/>
        </a:spcBef>
        <a:buClr>
          <a:schemeClr val="tx2"/>
        </a:buClr>
        <a:buFont typeface="Arial" pitchFamily="34" charset="0"/>
        <a:buChar char="•"/>
        <a:defRPr sz="1013" kern="1200">
          <a:solidFill>
            <a:schemeClr val="accent1"/>
          </a:solidFill>
          <a:latin typeface="+mn-lt"/>
          <a:ea typeface="+mn-ea"/>
          <a:cs typeface="+mn-cs"/>
        </a:defRPr>
      </a:lvl3pPr>
      <a:lvl4pPr marL="900113" indent="-128588" algn="l" defTabSz="514350" rtl="0" eaLnBrk="1" latinLnBrk="0" hangingPunct="1">
        <a:spcBef>
          <a:spcPct val="20000"/>
        </a:spcBef>
        <a:buClr>
          <a:schemeClr val="tx2"/>
        </a:buClr>
        <a:buFont typeface="Arial" pitchFamily="34" charset="0"/>
        <a:buChar char="•"/>
        <a:defRPr sz="1013" kern="1200">
          <a:solidFill>
            <a:schemeClr val="accent1"/>
          </a:solidFill>
          <a:latin typeface="+mn-lt"/>
          <a:ea typeface="+mn-ea"/>
          <a:cs typeface="+mn-cs"/>
        </a:defRPr>
      </a:lvl4pPr>
      <a:lvl5pPr marL="1157288" indent="-128588" algn="l" defTabSz="514350" rtl="0" eaLnBrk="1" latinLnBrk="0" hangingPunct="1">
        <a:spcBef>
          <a:spcPct val="20000"/>
        </a:spcBef>
        <a:buClr>
          <a:schemeClr val="tx2"/>
        </a:buClr>
        <a:buFont typeface="Arial" pitchFamily="34" charset="0"/>
        <a:buChar char="•"/>
        <a:defRPr sz="1013" kern="1200" baseline="0">
          <a:solidFill>
            <a:schemeClr val="accent1"/>
          </a:solidFill>
          <a:latin typeface="+mn-lt"/>
          <a:ea typeface="+mn-ea"/>
          <a:cs typeface="+mn-cs"/>
        </a:defRPr>
      </a:lvl5pPr>
      <a:lvl6pPr marL="141446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6pPr>
      <a:lvl7pPr marL="167163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7pPr>
      <a:lvl8pPr marL="192881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8pPr>
      <a:lvl9pPr marL="218598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lide.jpg"/>
          <p:cNvPicPr>
            <a:picLocks noChangeAspect="1"/>
          </p:cNvPicPr>
          <p:nvPr/>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1188720" y="1600200"/>
            <a:ext cx="7946136" cy="400110"/>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1188720" y="2194560"/>
            <a:ext cx="7365999" cy="1529137"/>
          </a:xfrm>
          <a:prstGeom prst="rect">
            <a:avLst/>
          </a:prstGeom>
        </p:spPr>
        <p:txBody>
          <a:bodyPr vert="horz" wrap="square" lIns="0" tIns="0" rIns="0" bIns="0" rtlCol="0">
            <a:spAutoFit/>
          </a:bodyPr>
          <a:lstStyle/>
          <a:p>
            <a:pPr lvl="0"/>
            <a:r>
              <a:rPr lang="en-US" dirty="0"/>
              <a:t>Click to edit master placeholder</a:t>
            </a:r>
          </a:p>
          <a:p>
            <a:pPr lvl="1"/>
            <a:r>
              <a:rPr lang="en-US" dirty="0"/>
              <a:t>Second level</a:t>
            </a:r>
          </a:p>
          <a:p>
            <a:pPr lvl="2"/>
            <a:r>
              <a:rPr lang="en-US" dirty="0"/>
              <a:t>Third level</a:t>
            </a:r>
          </a:p>
          <a:p>
            <a:pPr marL="457200" marR="0" lvl="3" indent="-228600" algn="l" defTabSz="457200" rtl="0" eaLnBrk="1" fontAlgn="auto" latinLnBrk="0" hangingPunct="1">
              <a:lnSpc>
                <a:spcPct val="100000"/>
              </a:lnSpc>
              <a:spcBef>
                <a:spcPts val="300"/>
              </a:spcBef>
              <a:spcAft>
                <a:spcPts val="300"/>
              </a:spcAft>
              <a:buClrTx/>
              <a:buSzTx/>
              <a:tabLst/>
              <a:defRPr/>
            </a:pPr>
            <a:r>
              <a:rPr lang="en-US" dirty="0"/>
              <a:t>Fourth level</a:t>
            </a:r>
          </a:p>
          <a:p>
            <a:pPr marL="457200" marR="0" lvl="4" indent="-228600" algn="l" defTabSz="457200" rtl="0" eaLnBrk="1" fontAlgn="auto" latinLnBrk="0" hangingPunct="1">
              <a:lnSpc>
                <a:spcPct val="100000"/>
              </a:lnSpc>
              <a:spcBef>
                <a:spcPct val="20000"/>
              </a:spcBef>
              <a:spcAft>
                <a:spcPts val="0"/>
              </a:spcAft>
              <a:buClrTx/>
              <a:buSzTx/>
              <a:buFont typeface="Arial"/>
              <a:buChar char="–"/>
              <a:tabLst/>
              <a:defRPr/>
            </a:pPr>
            <a:r>
              <a:rPr lang="en-US" dirty="0"/>
              <a:t>Fifth level</a:t>
            </a:r>
          </a:p>
        </p:txBody>
      </p:sp>
      <p:sp>
        <p:nvSpPr>
          <p:cNvPr id="6" name="Slide Number Placeholder 5"/>
          <p:cNvSpPr>
            <a:spLocks noGrp="1"/>
          </p:cNvSpPr>
          <p:nvPr>
            <p:ph type="sldNum" sz="quarter" idx="4"/>
          </p:nvPr>
        </p:nvSpPr>
        <p:spPr>
          <a:xfrm>
            <a:off x="1" y="6400800"/>
            <a:ext cx="457200" cy="457200"/>
          </a:xfrm>
          <a:prstGeom prst="rect">
            <a:avLst/>
          </a:prstGeom>
        </p:spPr>
        <p:txBody>
          <a:bodyPr vert="horz" lIns="0" tIns="0" rIns="0" bIns="0" rtlCol="0" anchor="ctr" anchorCtr="1"/>
          <a:lstStyle>
            <a:lvl1pPr algn="ctr">
              <a:defRPr sz="1000">
                <a:solidFill>
                  <a:schemeClr val="bg1"/>
                </a:solidFill>
                <a:latin typeface="Aria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rgbClr val="FEFEF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EFEFE"/>
              </a:solidFill>
              <a:effectLst/>
              <a:uLnTx/>
              <a:uFillTx/>
              <a:latin typeface="Arial"/>
              <a:ea typeface="+mn-ea"/>
              <a:cs typeface="+mn-cs"/>
            </a:endParaRPr>
          </a:p>
        </p:txBody>
      </p:sp>
      <p:sp>
        <p:nvSpPr>
          <p:cNvPr id="10" name="Footer Placeholder 9"/>
          <p:cNvSpPr>
            <a:spLocks noGrp="1"/>
          </p:cNvSpPr>
          <p:nvPr>
            <p:ph type="ftr" sz="quarter" idx="3"/>
          </p:nvPr>
        </p:nvSpPr>
        <p:spPr>
          <a:xfrm>
            <a:off x="480409" y="6419088"/>
            <a:ext cx="7464425" cy="438912"/>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04040"/>
              </a:solidFill>
              <a:effectLst/>
              <a:uLnTx/>
              <a:uFillTx/>
              <a:latin typeface="Arial"/>
              <a:ea typeface="+mn-ea"/>
              <a:cs typeface="+mn-cs"/>
            </a:endParaRPr>
          </a:p>
        </p:txBody>
      </p:sp>
    </p:spTree>
    <p:extLst>
      <p:ext uri="{BB962C8B-B14F-4D97-AF65-F5344CB8AC3E}">
        <p14:creationId xmlns:p14="http://schemas.microsoft.com/office/powerpoint/2010/main" val="177767265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p:hf sldNum="0" hdr="0" ftr="0" dt="0"/>
  <p:txStyles>
    <p:titleStyle>
      <a:lvl1pPr algn="l" defTabSz="457200" rtl="0" eaLnBrk="1" latinLnBrk="0" hangingPunct="1">
        <a:spcBef>
          <a:spcPct val="0"/>
        </a:spcBef>
        <a:buNone/>
        <a:defRPr sz="2600" b="1" kern="1200">
          <a:solidFill>
            <a:schemeClr val="tx1"/>
          </a:solidFill>
          <a:latin typeface="Arial"/>
          <a:ea typeface="+mj-ea"/>
          <a:cs typeface="+mj-cs"/>
        </a:defRPr>
      </a:lvl1pPr>
    </p:titleStyle>
    <p:body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1600" b="1" kern="1200" baseline="0">
          <a:solidFill>
            <a:schemeClr val="tx1"/>
          </a:solidFill>
          <a:latin typeface="Palatino Linotype" pitchFamily="18" charset="0"/>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1600" b="1" kern="1200">
          <a:solidFill>
            <a:schemeClr val="bg2"/>
          </a:solidFill>
          <a:latin typeface="Palatino Linotype" pitchFamily="18" charset="0"/>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400" kern="1200">
          <a:solidFill>
            <a:schemeClr val="tx1"/>
          </a:solidFill>
          <a:latin typeface="Palatino Linotype" pitchFamily="18" charset="0"/>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200" kern="1200">
          <a:solidFill>
            <a:schemeClr val="tx1"/>
          </a:solidFill>
          <a:latin typeface="Palatino Linotype" pitchFamily="18" charset="0"/>
          <a:ea typeface="+mn-ea"/>
          <a:cs typeface="+mn-cs"/>
        </a:defRPr>
      </a:lvl4pPr>
      <a:lvl5pPr marL="457200" marR="0" indent="-228600" algn="l" defTabSz="457200" rtl="0" eaLnBrk="1" fontAlgn="auto" latinLnBrk="0" hangingPunct="1">
        <a:lnSpc>
          <a:spcPct val="120000"/>
        </a:lnSpc>
        <a:spcBef>
          <a:spcPts val="300"/>
        </a:spcBef>
        <a:spcAft>
          <a:spcPts val="300"/>
        </a:spcAft>
        <a:buClrTx/>
        <a:buSzTx/>
        <a:buFont typeface="Arial"/>
        <a:buNone/>
        <a:tabLst/>
        <a:defRPr lang="en-US" sz="1200" kern="1200" dirty="0" smtClean="0">
          <a:solidFill>
            <a:schemeClr val="tx1"/>
          </a:solidFill>
          <a:latin typeface="Palatino Linotype"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3B0ED0F-86FB-4C47-9977-09B6E10D64C1}"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6/29/2018</a:t>
            </a:fld>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621D3299-9FC7-834D-83DD-8059B0254DC7}" type="slidenum">
              <a:rPr kumimoji="0" lang="en-US" sz="800" b="0" i="0" u="none" strike="noStrike" kern="1200" cap="none" spc="0" normalizeH="0" baseline="0" noProof="0" smtClean="0">
                <a:ln>
                  <a:noFill/>
                </a:ln>
                <a:solidFill>
                  <a:prstClr val="black">
                    <a:lumMod val="65000"/>
                    <a:lumOff val="3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949790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khoke@law.umaryland.edu" TargetMode="Externa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hyperlink" Target="http://www.gencourt.state.nh.us/rsa/html/I/15/15-mrg.htm" TargetMode="Externa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Subtitle 1"/>
          <p:cNvSpPr>
            <a:spLocks noGrp="1"/>
          </p:cNvSpPr>
          <p:nvPr>
            <p:ph idx="1"/>
          </p:nvPr>
        </p:nvSpPr>
        <p:spPr/>
        <p:txBody>
          <a:bodyPr>
            <a:normAutofit/>
          </a:bodyPr>
          <a:lstStyle/>
          <a:p>
            <a:r>
              <a:rPr lang="en-US" sz="2800" cap="small" dirty="0">
                <a:solidFill>
                  <a:srgbClr val="333366"/>
                </a:solidFill>
              </a:rPr>
              <a:t>Lobbying and Advocacy: A Primer for New Hampshire Non-Profit Advocates </a:t>
            </a:r>
            <a:br>
              <a:rPr lang="en-US" sz="2800" cap="small" dirty="0">
                <a:solidFill>
                  <a:srgbClr val="333366"/>
                </a:solidFill>
              </a:rPr>
            </a:br>
            <a:r>
              <a:rPr lang="en-US" sz="2800" cap="small" dirty="0">
                <a:solidFill>
                  <a:srgbClr val="333366"/>
                </a:solidFill>
              </a:rPr>
              <a:t/>
            </a:r>
            <a:br>
              <a:rPr lang="en-US" sz="2800" cap="small" dirty="0">
                <a:solidFill>
                  <a:srgbClr val="333366"/>
                </a:solidFill>
              </a:rPr>
            </a:br>
            <a:r>
              <a:rPr lang="en-US" sz="2800" cap="small" dirty="0">
                <a:solidFill>
                  <a:srgbClr val="333366"/>
                </a:solidFill>
              </a:rPr>
              <a:t>February 15, 2018</a:t>
            </a:r>
            <a:endParaRPr lang="en-US" sz="1200" dirty="0"/>
          </a:p>
        </p:txBody>
      </p:sp>
      <p:pic>
        <p:nvPicPr>
          <p:cNvPr id="5" name="Picture 4"/>
          <p:cNvPicPr>
            <a:picLocks noChangeAspect="1"/>
          </p:cNvPicPr>
          <p:nvPr/>
        </p:nvPicPr>
        <p:blipFill>
          <a:blip r:embed="rId2"/>
          <a:stretch>
            <a:fillRect/>
          </a:stretch>
        </p:blipFill>
        <p:spPr>
          <a:xfrm>
            <a:off x="4470402" y="5831840"/>
            <a:ext cx="3816763" cy="79248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88230" y="3016066"/>
            <a:ext cx="3084230" cy="2313640"/>
          </a:xfrm>
          <a:prstGeom prst="rect">
            <a:avLst/>
          </a:prstGeom>
        </p:spPr>
      </p:pic>
    </p:spTree>
    <p:extLst>
      <p:ext uri="{BB962C8B-B14F-4D97-AF65-F5344CB8AC3E}">
        <p14:creationId xmlns:p14="http://schemas.microsoft.com/office/powerpoint/2010/main" val="725819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24679" y="4748476"/>
            <a:ext cx="8229600" cy="1472198"/>
          </a:xfrm>
        </p:spPr>
        <p:txBody>
          <a:bodyPr/>
          <a:lstStyle/>
          <a:p>
            <a:pPr indent="0"/>
            <a:r>
              <a:rPr lang="en-US" sz="3200" dirty="0" smtClean="0"/>
              <a:t>There is usually a way to get advocacy work done without violating the law…</a:t>
            </a:r>
            <a:endParaRPr lang="en-US" sz="3200" dirty="0"/>
          </a:p>
          <a:p>
            <a:pPr marL="514350" lvl="3" indent="-285750">
              <a:buFont typeface="Wingdings" panose="05000000000000000000" pitchFamily="2" charset="2"/>
              <a:buChar char="§"/>
            </a:pPr>
            <a:endParaRPr lang="en-US" sz="2000" dirty="0">
              <a:solidFill>
                <a:schemeClr val="bg2"/>
              </a:solidFill>
            </a:endParaRPr>
          </a:p>
        </p:txBody>
      </p:sp>
      <p:pic>
        <p:nvPicPr>
          <p:cNvPr id="5" name="Picture 4"/>
          <p:cNvPicPr>
            <a:picLocks noChangeAspect="1"/>
          </p:cNvPicPr>
          <p:nvPr/>
        </p:nvPicPr>
        <p:blipFill>
          <a:blip r:embed="rId2"/>
          <a:stretch>
            <a:fillRect/>
          </a:stretch>
        </p:blipFill>
        <p:spPr>
          <a:xfrm>
            <a:off x="2503891" y="1378093"/>
            <a:ext cx="4846320" cy="27232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2111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051560"/>
            <a:ext cx="8656320" cy="461665"/>
          </a:xfrm>
        </p:spPr>
        <p:txBody>
          <a:bodyPr/>
          <a:lstStyle/>
          <a:p>
            <a:r>
              <a:rPr lang="en-US" sz="3000" dirty="0">
                <a:solidFill>
                  <a:schemeClr val="bg2"/>
                </a:solidFill>
              </a:rPr>
              <a:t>Definitions </a:t>
            </a:r>
          </a:p>
        </p:txBody>
      </p:sp>
      <p:sp>
        <p:nvSpPr>
          <p:cNvPr id="3" name="Content Placeholder 2"/>
          <p:cNvSpPr>
            <a:spLocks noGrp="1"/>
          </p:cNvSpPr>
          <p:nvPr>
            <p:ph sz="quarter" idx="1"/>
          </p:nvPr>
        </p:nvSpPr>
        <p:spPr>
          <a:xfrm>
            <a:off x="708212" y="1891552"/>
            <a:ext cx="8049708" cy="4626908"/>
          </a:xfrm>
        </p:spPr>
        <p:txBody>
          <a:bodyPr/>
          <a:lstStyle/>
          <a:p>
            <a:pPr indent="0">
              <a:spcAft>
                <a:spcPts val="1800"/>
              </a:spcAft>
            </a:pPr>
            <a:r>
              <a:rPr lang="en-US" sz="2800" dirty="0"/>
              <a:t>Merriam-Webster </a:t>
            </a:r>
            <a:r>
              <a:rPr lang="en-US" sz="2800" dirty="0" smtClean="0"/>
              <a:t>Definitions:</a:t>
            </a:r>
            <a:endParaRPr lang="en-US" sz="2800" dirty="0"/>
          </a:p>
          <a:p>
            <a:pPr indent="0"/>
            <a:r>
              <a:rPr lang="en-US" sz="2400" dirty="0"/>
              <a:t>Lobbying </a:t>
            </a:r>
          </a:p>
          <a:p>
            <a:pPr indent="0"/>
            <a:r>
              <a:rPr lang="en-US" sz="2400" b="0" dirty="0">
                <a:solidFill>
                  <a:schemeClr val="bg2"/>
                </a:solidFill>
              </a:rPr>
              <a:t>“To conduct activities aimed at influencing public officials and especially members of a legislative body on legislation.”</a:t>
            </a:r>
          </a:p>
          <a:p>
            <a:pPr indent="0"/>
            <a:r>
              <a:rPr lang="en-US" sz="2400" dirty="0" smtClean="0"/>
              <a:t>Advocacy </a:t>
            </a:r>
            <a:endParaRPr lang="en-US" sz="2400" dirty="0"/>
          </a:p>
          <a:p>
            <a:pPr indent="0"/>
            <a:r>
              <a:rPr lang="en-US" sz="2400" b="0" dirty="0">
                <a:solidFill>
                  <a:schemeClr val="bg2"/>
                </a:solidFill>
              </a:rPr>
              <a:t>“The act or process of supporting a particular cause or proposal.”</a:t>
            </a:r>
          </a:p>
          <a:p>
            <a:pPr indent="0"/>
            <a:endParaRPr lang="en-US" sz="2400" b="0" dirty="0"/>
          </a:p>
          <a:p>
            <a:pPr indent="0"/>
            <a:r>
              <a:rPr lang="en-US" sz="2400" b="0" dirty="0"/>
              <a:t>…So what’s the difference?</a:t>
            </a:r>
          </a:p>
        </p:txBody>
      </p:sp>
    </p:spTree>
    <p:extLst>
      <p:ext uri="{BB962C8B-B14F-4D97-AF65-F5344CB8AC3E}">
        <p14:creationId xmlns:p14="http://schemas.microsoft.com/office/powerpoint/2010/main" val="14938179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02360"/>
            <a:ext cx="8656320" cy="461665"/>
          </a:xfrm>
        </p:spPr>
        <p:txBody>
          <a:bodyPr/>
          <a:lstStyle/>
          <a:p>
            <a:r>
              <a:rPr lang="en-US" sz="3000" dirty="0">
                <a:solidFill>
                  <a:schemeClr val="bg2"/>
                </a:solidFill>
              </a:rPr>
              <a:t>Advocacy vs. Lobbying </a:t>
            </a:r>
          </a:p>
        </p:txBody>
      </p:sp>
      <p:sp>
        <p:nvSpPr>
          <p:cNvPr id="3" name="Content Placeholder 2"/>
          <p:cNvSpPr>
            <a:spLocks noGrp="1"/>
          </p:cNvSpPr>
          <p:nvPr>
            <p:ph sz="quarter" idx="1"/>
          </p:nvPr>
        </p:nvSpPr>
        <p:spPr>
          <a:xfrm>
            <a:off x="497839" y="3092824"/>
            <a:ext cx="8502725" cy="2805896"/>
          </a:xfrm>
        </p:spPr>
        <p:txBody>
          <a:bodyPr/>
          <a:lstStyle/>
          <a:p>
            <a:pPr marL="342900" indent="-342900">
              <a:spcAft>
                <a:spcPts val="1800"/>
              </a:spcAft>
              <a:buFont typeface="Wingdings" panose="05000000000000000000" pitchFamily="2" charset="2"/>
              <a:buChar char="§"/>
            </a:pPr>
            <a:r>
              <a:rPr lang="en-US" sz="2400" b="0" dirty="0"/>
              <a:t>Advocacy and lobbying are similar, and the distinction is not always clear. </a:t>
            </a:r>
          </a:p>
          <a:p>
            <a:pPr marL="342900" indent="-342900">
              <a:spcAft>
                <a:spcPts val="1800"/>
              </a:spcAft>
              <a:buFont typeface="Wingdings" panose="05000000000000000000" pitchFamily="2" charset="2"/>
              <a:buChar char="§"/>
            </a:pPr>
            <a:r>
              <a:rPr lang="en-US" sz="2400" b="0" dirty="0"/>
              <a:t>Instead of trying to distinguish between advocacy and lobbying, we’re going to determine:</a:t>
            </a:r>
          </a:p>
          <a:p>
            <a:pPr marL="457200" indent="-457200">
              <a:buAutoNum type="arabicPeriod"/>
            </a:pPr>
            <a:r>
              <a:rPr lang="en-US" sz="2400" b="0" dirty="0">
                <a:solidFill>
                  <a:schemeClr val="bg2"/>
                </a:solidFill>
              </a:rPr>
              <a:t>The federal and state restrictions on lobbying, and </a:t>
            </a:r>
          </a:p>
          <a:p>
            <a:pPr marL="457200" indent="-457200">
              <a:buAutoNum type="arabicPeriod"/>
            </a:pPr>
            <a:r>
              <a:rPr lang="en-US" sz="2400" b="0" dirty="0">
                <a:solidFill>
                  <a:schemeClr val="bg2"/>
                </a:solidFill>
              </a:rPr>
              <a:t>Given these restrictions, what is allowed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035" y="1033930"/>
            <a:ext cx="2763520" cy="20929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493059" y="1930399"/>
            <a:ext cx="545950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6600"/>
                </a:solidFill>
                <a:effectLst/>
                <a:uLnTx/>
                <a:uFillTx/>
                <a:latin typeface="Palatino Linotype" panose="02040502050505030304" pitchFamily="18" charset="0"/>
                <a:ea typeface="+mn-ea"/>
                <a:cs typeface="+mn-cs"/>
              </a:rPr>
              <a:t>While all </a:t>
            </a:r>
            <a:r>
              <a:rPr kumimoji="0" lang="en-US" sz="2400" b="1" i="1" u="none" strike="noStrike" kern="1200" cap="none" spc="0" normalizeH="0" baseline="0" noProof="0" dirty="0" smtClean="0">
                <a:ln>
                  <a:noFill/>
                </a:ln>
                <a:solidFill>
                  <a:srgbClr val="FF6600"/>
                </a:solidFill>
                <a:effectLst/>
                <a:uLnTx/>
                <a:uFillTx/>
                <a:latin typeface="Palatino Linotype" panose="02040502050505030304" pitchFamily="18" charset="0"/>
                <a:ea typeface="+mn-ea"/>
                <a:cs typeface="+mn-cs"/>
              </a:rPr>
              <a:t>lobbying </a:t>
            </a:r>
            <a:r>
              <a:rPr kumimoji="0" lang="en-US" sz="2400" b="1" i="1" u="none" strike="noStrike" kern="1200" cap="none" spc="0" normalizeH="0" baseline="0" noProof="0" dirty="0">
                <a:ln>
                  <a:noFill/>
                </a:ln>
                <a:solidFill>
                  <a:srgbClr val="FF6600"/>
                </a:solidFill>
                <a:effectLst/>
                <a:uLnTx/>
                <a:uFillTx/>
                <a:latin typeface="Palatino Linotype" panose="02040502050505030304" pitchFamily="18" charset="0"/>
                <a:ea typeface="+mn-ea"/>
                <a:cs typeface="+mn-cs"/>
              </a:rPr>
              <a:t>is advocacy, not all advocacy is lobbying</a:t>
            </a:r>
          </a:p>
        </p:txBody>
      </p:sp>
    </p:spTree>
    <p:extLst>
      <p:ext uri="{BB962C8B-B14F-4D97-AF65-F5344CB8AC3E}">
        <p14:creationId xmlns:p14="http://schemas.microsoft.com/office/powerpoint/2010/main" val="400325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223041"/>
            <a:ext cx="8656320" cy="461665"/>
          </a:xfrm>
        </p:spPr>
        <p:txBody>
          <a:bodyPr/>
          <a:lstStyle/>
          <a:p>
            <a:r>
              <a:rPr lang="en-US" sz="3000" dirty="0" smtClean="0">
                <a:solidFill>
                  <a:schemeClr val="bg2"/>
                </a:solidFill>
              </a:rPr>
              <a:t>Restrictions </a:t>
            </a:r>
            <a:r>
              <a:rPr lang="en-US" sz="3000" dirty="0">
                <a:solidFill>
                  <a:schemeClr val="bg2"/>
                </a:solidFill>
              </a:rPr>
              <a:t>on Lobbying </a:t>
            </a:r>
          </a:p>
        </p:txBody>
      </p:sp>
      <p:sp>
        <p:nvSpPr>
          <p:cNvPr id="3" name="Content Placeholder 2"/>
          <p:cNvSpPr>
            <a:spLocks noGrp="1"/>
          </p:cNvSpPr>
          <p:nvPr>
            <p:ph sz="quarter" idx="1"/>
          </p:nvPr>
        </p:nvSpPr>
        <p:spPr>
          <a:xfrm>
            <a:off x="568960" y="2133601"/>
            <a:ext cx="8229600" cy="3077766"/>
          </a:xfrm>
        </p:spPr>
        <p:txBody>
          <a:bodyPr/>
          <a:lstStyle/>
          <a:p>
            <a:pPr marL="342900" indent="-342900">
              <a:spcAft>
                <a:spcPts val="2400"/>
              </a:spcAft>
              <a:buFont typeface="Wingdings" panose="05000000000000000000" pitchFamily="2" charset="2"/>
              <a:buChar char="§"/>
            </a:pPr>
            <a:r>
              <a:rPr lang="en-US" sz="2400" b="0" dirty="0"/>
              <a:t>Lobbying Disclosure Act, 2 U.S.C. § 1605</a:t>
            </a:r>
          </a:p>
          <a:p>
            <a:pPr marL="342900" indent="-342900">
              <a:spcAft>
                <a:spcPts val="2400"/>
              </a:spcAft>
              <a:buFont typeface="Wingdings" panose="05000000000000000000" pitchFamily="2" charset="2"/>
              <a:buChar char="§"/>
            </a:pPr>
            <a:r>
              <a:rPr lang="en-US" sz="2400" b="0" dirty="0"/>
              <a:t>Anti-Lobbying Act, 18 U.S.C. § 1913</a:t>
            </a:r>
          </a:p>
          <a:p>
            <a:pPr marL="342900" indent="-342900">
              <a:spcAft>
                <a:spcPts val="2400"/>
              </a:spcAft>
              <a:buFont typeface="Wingdings" panose="05000000000000000000" pitchFamily="2" charset="2"/>
              <a:buChar char="§"/>
            </a:pPr>
            <a:r>
              <a:rPr lang="en-US" sz="2400" b="0" dirty="0"/>
              <a:t>Internal Revenue Code </a:t>
            </a:r>
          </a:p>
          <a:p>
            <a:pPr marL="342900" indent="-342900">
              <a:spcAft>
                <a:spcPts val="2400"/>
              </a:spcAft>
              <a:buFont typeface="Wingdings" panose="05000000000000000000" pitchFamily="2" charset="2"/>
              <a:buChar char="§"/>
            </a:pPr>
            <a:r>
              <a:rPr lang="en-US" sz="2400" b="0" dirty="0"/>
              <a:t>Federal </a:t>
            </a:r>
            <a:r>
              <a:rPr lang="en-US" sz="2400" b="0" dirty="0" smtClean="0"/>
              <a:t>Consolidated Appropriations </a:t>
            </a:r>
            <a:r>
              <a:rPr lang="en-US" sz="2400" b="0" dirty="0"/>
              <a:t>Act § 503</a:t>
            </a:r>
          </a:p>
          <a:p>
            <a:pPr marL="342900" indent="-342900">
              <a:spcAft>
                <a:spcPts val="2400"/>
              </a:spcAft>
              <a:buFont typeface="Wingdings" panose="05000000000000000000" pitchFamily="2" charset="2"/>
              <a:buChar char="§"/>
            </a:pPr>
            <a:r>
              <a:rPr lang="en-US" sz="2400" b="0" dirty="0"/>
              <a:t>State and Local Laws</a:t>
            </a:r>
          </a:p>
        </p:txBody>
      </p:sp>
    </p:spTree>
    <p:extLst>
      <p:ext uri="{BB962C8B-B14F-4D97-AF65-F5344CB8AC3E}">
        <p14:creationId xmlns:p14="http://schemas.microsoft.com/office/powerpoint/2010/main" val="1294229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3">
                                            <p:txEl>
                                              <p:pRg st="0" end="0"/>
                                            </p:txEl>
                                          </p:spTgt>
                                        </p:tgtEl>
                                      </p:cBhvr>
                                    </p:animEffect>
                                    <p:anim calcmode="lin" valueType="num">
                                      <p:cBhvr>
                                        <p:cTn id="7"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3">
                                            <p:txEl>
                                              <p:pRg st="0" end="0"/>
                                            </p:txEl>
                                          </p:spTgt>
                                        </p:tgtEl>
                                      </p:cBhvr>
                                      <p:to x="100000" y="60000"/>
                                    </p:animScale>
                                    <p:animScale>
                                      <p:cBhvr>
                                        <p:cTn id="15" dur="166" decel="50000">
                                          <p:stCondLst>
                                            <p:cond delay="646"/>
                                          </p:stCondLst>
                                        </p:cTn>
                                        <p:tgtEl>
                                          <p:spTgt spid="3">
                                            <p:txEl>
                                              <p:pRg st="0" end="0"/>
                                            </p:txEl>
                                          </p:spTgt>
                                        </p:tgtEl>
                                      </p:cBhvr>
                                      <p:to x="100000" y="100000"/>
                                    </p:animScale>
                                    <p:animScale>
                                      <p:cBhvr>
                                        <p:cTn id="16" dur="26">
                                          <p:stCondLst>
                                            <p:cond delay="1312"/>
                                          </p:stCondLst>
                                        </p:cTn>
                                        <p:tgtEl>
                                          <p:spTgt spid="3">
                                            <p:txEl>
                                              <p:pRg st="0" end="0"/>
                                            </p:txEl>
                                          </p:spTgt>
                                        </p:tgtEl>
                                      </p:cBhvr>
                                      <p:to x="100000" y="80000"/>
                                    </p:animScale>
                                    <p:animScale>
                                      <p:cBhvr>
                                        <p:cTn id="17" dur="166" decel="50000">
                                          <p:stCondLst>
                                            <p:cond delay="1338"/>
                                          </p:stCondLst>
                                        </p:cTn>
                                        <p:tgtEl>
                                          <p:spTgt spid="3">
                                            <p:txEl>
                                              <p:pRg st="0" end="0"/>
                                            </p:txEl>
                                          </p:spTgt>
                                        </p:tgtEl>
                                      </p:cBhvr>
                                      <p:to x="100000" y="100000"/>
                                    </p:animScale>
                                    <p:animScale>
                                      <p:cBhvr>
                                        <p:cTn id="18" dur="26">
                                          <p:stCondLst>
                                            <p:cond delay="1642"/>
                                          </p:stCondLst>
                                        </p:cTn>
                                        <p:tgtEl>
                                          <p:spTgt spid="3">
                                            <p:txEl>
                                              <p:pRg st="0" end="0"/>
                                            </p:txEl>
                                          </p:spTgt>
                                        </p:tgtEl>
                                      </p:cBhvr>
                                      <p:to x="100000" y="90000"/>
                                    </p:animScale>
                                    <p:animScale>
                                      <p:cBhvr>
                                        <p:cTn id="19" dur="166" decel="50000">
                                          <p:stCondLst>
                                            <p:cond delay="1668"/>
                                          </p:stCondLst>
                                        </p:cTn>
                                        <p:tgtEl>
                                          <p:spTgt spid="3">
                                            <p:txEl>
                                              <p:pRg st="0" end="0"/>
                                            </p:txEl>
                                          </p:spTgt>
                                        </p:tgtEl>
                                      </p:cBhvr>
                                      <p:to x="100000" y="100000"/>
                                    </p:animScale>
                                    <p:animScale>
                                      <p:cBhvr>
                                        <p:cTn id="20" dur="26">
                                          <p:stCondLst>
                                            <p:cond delay="1808"/>
                                          </p:stCondLst>
                                        </p:cTn>
                                        <p:tgtEl>
                                          <p:spTgt spid="3">
                                            <p:txEl>
                                              <p:pRg st="0" end="0"/>
                                            </p:txEl>
                                          </p:spTgt>
                                        </p:tgtEl>
                                      </p:cBhvr>
                                      <p:to x="100000" y="95000"/>
                                    </p:animScale>
                                    <p:animScale>
                                      <p:cBhvr>
                                        <p:cTn id="21" dur="166" decel="50000">
                                          <p:stCondLst>
                                            <p:cond delay="1834"/>
                                          </p:stCondLst>
                                        </p:cTn>
                                        <p:tgtEl>
                                          <p:spTgt spid="3">
                                            <p:txEl>
                                              <p:pRg st="0" end="0"/>
                                            </p:txEl>
                                          </p:spTgt>
                                        </p:tgtEl>
                                      </p:cBhvr>
                                      <p:to x="100000" y="100000"/>
                                    </p:animScale>
                                    <p:set>
                                      <p:cBhvr>
                                        <p:cTn id="22" dur="1" fill="hold">
                                          <p:stCondLst>
                                            <p:cond delay="1999"/>
                                          </p:stCondLst>
                                        </p:cTn>
                                        <p:tgtEl>
                                          <p:spTgt spid="3">
                                            <p:txEl>
                                              <p:pRg st="0" end="0"/>
                                            </p:txEl>
                                          </p:spTgt>
                                        </p:tgtEl>
                                        <p:attrNameLst>
                                          <p:attrName>style.visibility</p:attrName>
                                        </p:attrNameLst>
                                      </p:cBhvr>
                                      <p:to>
                                        <p:strVal val="hidden"/>
                                      </p:to>
                                    </p:set>
                                  </p:childTnLst>
                                </p:cTn>
                              </p:par>
                              <p:par>
                                <p:cTn id="23" presetID="26" presetClass="exit" presetSubtype="0" fill="hold" nodeType="withEffect">
                                  <p:stCondLst>
                                    <p:cond delay="0"/>
                                  </p:stCondLst>
                                  <p:childTnLst>
                                    <p:animEffect transition="out" filter="wipe(down)">
                                      <p:cBhvr>
                                        <p:cTn id="24" dur="180" accel="50000">
                                          <p:stCondLst>
                                            <p:cond delay="1820"/>
                                          </p:stCondLst>
                                        </p:cTn>
                                        <p:tgtEl>
                                          <p:spTgt spid="3">
                                            <p:txEl>
                                              <p:pRg st="1" end="1"/>
                                            </p:txEl>
                                          </p:spTgt>
                                        </p:tgtEl>
                                      </p:cBhvr>
                                    </p:animEffect>
                                    <p:anim calcmode="lin" valueType="num">
                                      <p:cBhvr>
                                        <p:cTn id="25" dur="1822" tmFilter="0,0; 0.14,0.31; 0.43,0.73; 0.71,0.91; 1.0,1.0">
                                          <p:stCondLst>
                                            <p:cond delay="0"/>
                                          </p:stCondLst>
                                        </p:cTn>
                                        <p:tgtEl>
                                          <p:spTgt spid="3">
                                            <p:txEl>
                                              <p:pRg st="1" end="1"/>
                                            </p:txEl>
                                          </p:spTgt>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3">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3">
                                            <p:txEl>
                                              <p:pRg st="1" end="1"/>
                                            </p:txEl>
                                          </p:spTgt>
                                        </p:tgtEl>
                                        <p:attrNameLst>
                                          <p:attrName>ppt_y</p:attrName>
                                        </p:attrNameLst>
                                      </p:cBhvr>
                                      <p:tavLst>
                                        <p:tav tm="0">
                                          <p:val>
                                            <p:strVal val="ppt_y"/>
                                          </p:val>
                                        </p:tav>
                                        <p:tav tm="100000">
                                          <p:val>
                                            <p:strVal val="ppt_y+ppt_h"/>
                                          </p:val>
                                        </p:tav>
                                      </p:tavLst>
                                    </p:anim>
                                    <p:animScale>
                                      <p:cBhvr>
                                        <p:cTn id="32" dur="26">
                                          <p:stCondLst>
                                            <p:cond delay="620"/>
                                          </p:stCondLst>
                                        </p:cTn>
                                        <p:tgtEl>
                                          <p:spTgt spid="3">
                                            <p:txEl>
                                              <p:pRg st="1" end="1"/>
                                            </p:txEl>
                                          </p:spTgt>
                                        </p:tgtEl>
                                      </p:cBhvr>
                                      <p:to x="100000" y="60000"/>
                                    </p:animScale>
                                    <p:animScale>
                                      <p:cBhvr>
                                        <p:cTn id="33" dur="166" decel="50000">
                                          <p:stCondLst>
                                            <p:cond delay="646"/>
                                          </p:stCondLst>
                                        </p:cTn>
                                        <p:tgtEl>
                                          <p:spTgt spid="3">
                                            <p:txEl>
                                              <p:pRg st="1" end="1"/>
                                            </p:txEl>
                                          </p:spTgt>
                                        </p:tgtEl>
                                      </p:cBhvr>
                                      <p:to x="100000" y="100000"/>
                                    </p:animScale>
                                    <p:animScale>
                                      <p:cBhvr>
                                        <p:cTn id="34" dur="26">
                                          <p:stCondLst>
                                            <p:cond delay="1312"/>
                                          </p:stCondLst>
                                        </p:cTn>
                                        <p:tgtEl>
                                          <p:spTgt spid="3">
                                            <p:txEl>
                                              <p:pRg st="1" end="1"/>
                                            </p:txEl>
                                          </p:spTgt>
                                        </p:tgtEl>
                                      </p:cBhvr>
                                      <p:to x="100000" y="80000"/>
                                    </p:animScale>
                                    <p:animScale>
                                      <p:cBhvr>
                                        <p:cTn id="35" dur="166" decel="50000">
                                          <p:stCondLst>
                                            <p:cond delay="1338"/>
                                          </p:stCondLst>
                                        </p:cTn>
                                        <p:tgtEl>
                                          <p:spTgt spid="3">
                                            <p:txEl>
                                              <p:pRg st="1" end="1"/>
                                            </p:txEl>
                                          </p:spTgt>
                                        </p:tgtEl>
                                      </p:cBhvr>
                                      <p:to x="100000" y="100000"/>
                                    </p:animScale>
                                    <p:animScale>
                                      <p:cBhvr>
                                        <p:cTn id="36" dur="26">
                                          <p:stCondLst>
                                            <p:cond delay="1642"/>
                                          </p:stCondLst>
                                        </p:cTn>
                                        <p:tgtEl>
                                          <p:spTgt spid="3">
                                            <p:txEl>
                                              <p:pRg st="1" end="1"/>
                                            </p:txEl>
                                          </p:spTgt>
                                        </p:tgtEl>
                                      </p:cBhvr>
                                      <p:to x="100000" y="90000"/>
                                    </p:animScale>
                                    <p:animScale>
                                      <p:cBhvr>
                                        <p:cTn id="37" dur="166" decel="50000">
                                          <p:stCondLst>
                                            <p:cond delay="1668"/>
                                          </p:stCondLst>
                                        </p:cTn>
                                        <p:tgtEl>
                                          <p:spTgt spid="3">
                                            <p:txEl>
                                              <p:pRg st="1" end="1"/>
                                            </p:txEl>
                                          </p:spTgt>
                                        </p:tgtEl>
                                      </p:cBhvr>
                                      <p:to x="100000" y="100000"/>
                                    </p:animScale>
                                    <p:animScale>
                                      <p:cBhvr>
                                        <p:cTn id="38" dur="26">
                                          <p:stCondLst>
                                            <p:cond delay="1808"/>
                                          </p:stCondLst>
                                        </p:cTn>
                                        <p:tgtEl>
                                          <p:spTgt spid="3">
                                            <p:txEl>
                                              <p:pRg st="1" end="1"/>
                                            </p:txEl>
                                          </p:spTgt>
                                        </p:tgtEl>
                                      </p:cBhvr>
                                      <p:to x="100000" y="95000"/>
                                    </p:animScale>
                                    <p:animScale>
                                      <p:cBhvr>
                                        <p:cTn id="39" dur="166" decel="50000">
                                          <p:stCondLst>
                                            <p:cond delay="1834"/>
                                          </p:stCondLst>
                                        </p:cTn>
                                        <p:tgtEl>
                                          <p:spTgt spid="3">
                                            <p:txEl>
                                              <p:pRg st="1" end="1"/>
                                            </p:txEl>
                                          </p:spTgt>
                                        </p:tgtEl>
                                      </p:cBhvr>
                                      <p:to x="100000" y="100000"/>
                                    </p:animScale>
                                    <p:set>
                                      <p:cBhvr>
                                        <p:cTn id="40"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3" presetClass="emph" presetSubtype="0" fill="hold" nodeType="clickEffect">
                                  <p:stCondLst>
                                    <p:cond delay="0"/>
                                  </p:stCondLst>
                                  <p:childTnLst>
                                    <p:animClr clrSpc="hsl" dir="cw">
                                      <p:cBhvr override="childStyle">
                                        <p:cTn id="44" dur="500" fill="hold"/>
                                        <p:tgtEl>
                                          <p:spTgt spid="3">
                                            <p:txEl>
                                              <p:pRg st="2" end="2"/>
                                            </p:txEl>
                                          </p:spTgt>
                                        </p:tgtEl>
                                        <p:attrNameLst>
                                          <p:attrName>style.color</p:attrName>
                                        </p:attrNameLst>
                                      </p:cBhvr>
                                      <p:by>
                                        <p:hsl h="10842353" s="0" l="0"/>
                                      </p:by>
                                    </p:animClr>
                                    <p:animClr clrSpc="hsl" dir="cw">
                                      <p:cBhvr>
                                        <p:cTn id="45" dur="500" fill="hold"/>
                                        <p:tgtEl>
                                          <p:spTgt spid="3">
                                            <p:txEl>
                                              <p:pRg st="2" end="2"/>
                                            </p:txEl>
                                          </p:spTgt>
                                        </p:tgtEl>
                                        <p:attrNameLst>
                                          <p:attrName>fillcolor</p:attrName>
                                        </p:attrNameLst>
                                      </p:cBhvr>
                                      <p:by>
                                        <p:hsl h="10842353" s="0" l="0"/>
                                      </p:by>
                                    </p:animClr>
                                    <p:animClr clrSpc="hsl" dir="cw">
                                      <p:cBhvr>
                                        <p:cTn id="46" dur="500" fill="hold"/>
                                        <p:tgtEl>
                                          <p:spTgt spid="3">
                                            <p:txEl>
                                              <p:pRg st="2" end="2"/>
                                            </p:txEl>
                                          </p:spTgt>
                                        </p:tgtEl>
                                        <p:attrNameLst>
                                          <p:attrName>stroke.color</p:attrName>
                                        </p:attrNameLst>
                                      </p:cBhvr>
                                      <p:by>
                                        <p:hsl h="10842353" s="0" l="0"/>
                                      </p:by>
                                    </p:animClr>
                                    <p:set>
                                      <p:cBhvr>
                                        <p:cTn id="47" dur="500" fill="hold"/>
                                        <p:tgtEl>
                                          <p:spTgt spid="3">
                                            <p:txEl>
                                              <p:pRg st="2" end="2"/>
                                            </p:txEl>
                                          </p:spTgt>
                                        </p:tgtEl>
                                        <p:attrNameLst>
                                          <p:attrName>fill.type</p:attrName>
                                        </p:attrNameLst>
                                      </p:cBhvr>
                                      <p:to>
                                        <p:strVal val="solid"/>
                                      </p:to>
                                    </p:set>
                                  </p:childTnLst>
                                </p:cTn>
                              </p:par>
                              <p:par>
                                <p:cTn id="48" presetID="23" presetClass="emph" presetSubtype="0" fill="hold" nodeType="withEffect">
                                  <p:stCondLst>
                                    <p:cond delay="0"/>
                                  </p:stCondLst>
                                  <p:childTnLst>
                                    <p:animClr clrSpc="hsl" dir="cw">
                                      <p:cBhvr override="childStyle">
                                        <p:cTn id="49" dur="500" fill="hold"/>
                                        <p:tgtEl>
                                          <p:spTgt spid="3">
                                            <p:txEl>
                                              <p:pRg st="3" end="3"/>
                                            </p:txEl>
                                          </p:spTgt>
                                        </p:tgtEl>
                                        <p:attrNameLst>
                                          <p:attrName>style.color</p:attrName>
                                        </p:attrNameLst>
                                      </p:cBhvr>
                                      <p:by>
                                        <p:hsl h="10842353" s="0" l="0"/>
                                      </p:by>
                                    </p:animClr>
                                    <p:animClr clrSpc="hsl" dir="cw">
                                      <p:cBhvr>
                                        <p:cTn id="50" dur="500" fill="hold"/>
                                        <p:tgtEl>
                                          <p:spTgt spid="3">
                                            <p:txEl>
                                              <p:pRg st="3" end="3"/>
                                            </p:txEl>
                                          </p:spTgt>
                                        </p:tgtEl>
                                        <p:attrNameLst>
                                          <p:attrName>fillcolor</p:attrName>
                                        </p:attrNameLst>
                                      </p:cBhvr>
                                      <p:by>
                                        <p:hsl h="10842353" s="0" l="0"/>
                                      </p:by>
                                    </p:animClr>
                                    <p:animClr clrSpc="hsl" dir="cw">
                                      <p:cBhvr>
                                        <p:cTn id="51" dur="500" fill="hold"/>
                                        <p:tgtEl>
                                          <p:spTgt spid="3">
                                            <p:txEl>
                                              <p:pRg st="3" end="3"/>
                                            </p:txEl>
                                          </p:spTgt>
                                        </p:tgtEl>
                                        <p:attrNameLst>
                                          <p:attrName>stroke.color</p:attrName>
                                        </p:attrNameLst>
                                      </p:cBhvr>
                                      <p:by>
                                        <p:hsl h="10842353" s="0" l="0"/>
                                      </p:by>
                                    </p:animClr>
                                    <p:set>
                                      <p:cBhvr>
                                        <p:cTn id="52" dur="500" fill="hold"/>
                                        <p:tgtEl>
                                          <p:spTgt spid="3">
                                            <p:txEl>
                                              <p:pRg st="3" end="3"/>
                                            </p:txEl>
                                          </p:spTgt>
                                        </p:tgtEl>
                                        <p:attrNameLst>
                                          <p:attrName>fill.type</p:attrName>
                                        </p:attrNameLst>
                                      </p:cBhvr>
                                      <p:to>
                                        <p:strVal val="solid"/>
                                      </p:to>
                                    </p:set>
                                  </p:childTnLst>
                                </p:cTn>
                              </p:par>
                              <p:par>
                                <p:cTn id="53" presetID="23" presetClass="emph" presetSubtype="0" fill="hold" nodeType="withEffect">
                                  <p:stCondLst>
                                    <p:cond delay="0"/>
                                  </p:stCondLst>
                                  <p:childTnLst>
                                    <p:animClr clrSpc="hsl" dir="cw">
                                      <p:cBhvr override="childStyle">
                                        <p:cTn id="54" dur="500" fill="hold"/>
                                        <p:tgtEl>
                                          <p:spTgt spid="3">
                                            <p:txEl>
                                              <p:pRg st="4" end="4"/>
                                            </p:txEl>
                                          </p:spTgt>
                                        </p:tgtEl>
                                        <p:attrNameLst>
                                          <p:attrName>style.color</p:attrName>
                                        </p:attrNameLst>
                                      </p:cBhvr>
                                      <p:by>
                                        <p:hsl h="10842353" s="0" l="0"/>
                                      </p:by>
                                    </p:animClr>
                                    <p:animClr clrSpc="hsl" dir="cw">
                                      <p:cBhvr>
                                        <p:cTn id="55" dur="500" fill="hold"/>
                                        <p:tgtEl>
                                          <p:spTgt spid="3">
                                            <p:txEl>
                                              <p:pRg st="4" end="4"/>
                                            </p:txEl>
                                          </p:spTgt>
                                        </p:tgtEl>
                                        <p:attrNameLst>
                                          <p:attrName>fillcolor</p:attrName>
                                        </p:attrNameLst>
                                      </p:cBhvr>
                                      <p:by>
                                        <p:hsl h="10842353" s="0" l="0"/>
                                      </p:by>
                                    </p:animClr>
                                    <p:animClr clrSpc="hsl" dir="cw">
                                      <p:cBhvr>
                                        <p:cTn id="56" dur="500" fill="hold"/>
                                        <p:tgtEl>
                                          <p:spTgt spid="3">
                                            <p:txEl>
                                              <p:pRg st="4" end="4"/>
                                            </p:txEl>
                                          </p:spTgt>
                                        </p:tgtEl>
                                        <p:attrNameLst>
                                          <p:attrName>stroke.color</p:attrName>
                                        </p:attrNameLst>
                                      </p:cBhvr>
                                      <p:by>
                                        <p:hsl h="10842353" s="0" l="0"/>
                                      </p:by>
                                    </p:animClr>
                                    <p:set>
                                      <p:cBhvr>
                                        <p:cTn id="57" dur="500" fill="hold"/>
                                        <p:tgtEl>
                                          <p:spTgt spid="3">
                                            <p:txEl>
                                              <p:pRg st="4" end="4"/>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4" presetClass="emph" presetSubtype="0" fill="hold" nodeType="clickEffect">
                                  <p:stCondLst>
                                    <p:cond delay="0"/>
                                  </p:stCondLst>
                                  <p:childTnLst>
                                    <p:animClr clrSpc="hsl" dir="cw">
                                      <p:cBhvr override="childStyle">
                                        <p:cTn id="61" dur="500" fill="hold"/>
                                        <p:tgtEl>
                                          <p:spTgt spid="3">
                                            <p:txEl>
                                              <p:pRg st="2" end="2"/>
                                            </p:txEl>
                                          </p:spTgt>
                                        </p:tgtEl>
                                        <p:attrNameLst>
                                          <p:attrName>style.color</p:attrName>
                                        </p:attrNameLst>
                                      </p:cBhvr>
                                      <p:by>
                                        <p:hsl h="0" s="-12549" l="-25098"/>
                                      </p:by>
                                    </p:animClr>
                                    <p:animClr clrSpc="hsl" dir="cw">
                                      <p:cBhvr>
                                        <p:cTn id="62" dur="500" fill="hold"/>
                                        <p:tgtEl>
                                          <p:spTgt spid="3">
                                            <p:txEl>
                                              <p:pRg st="2" end="2"/>
                                            </p:txEl>
                                          </p:spTgt>
                                        </p:tgtEl>
                                        <p:attrNameLst>
                                          <p:attrName>fillcolor</p:attrName>
                                        </p:attrNameLst>
                                      </p:cBhvr>
                                      <p:by>
                                        <p:hsl h="0" s="-12549" l="-25098"/>
                                      </p:by>
                                    </p:animClr>
                                    <p:animClr clrSpc="hsl" dir="cw">
                                      <p:cBhvr>
                                        <p:cTn id="63" dur="500" fill="hold"/>
                                        <p:tgtEl>
                                          <p:spTgt spid="3">
                                            <p:txEl>
                                              <p:pRg st="2" end="2"/>
                                            </p:txEl>
                                          </p:spTgt>
                                        </p:tgtEl>
                                        <p:attrNameLst>
                                          <p:attrName>stroke.color</p:attrName>
                                        </p:attrNameLst>
                                      </p:cBhvr>
                                      <p:by>
                                        <p:hsl h="0" s="-12549" l="-25098"/>
                                      </p:by>
                                    </p:animClr>
                                    <p:set>
                                      <p:cBhvr>
                                        <p:cTn id="64" dur="500" fill="hold"/>
                                        <p:tgtEl>
                                          <p:spTgt spid="3">
                                            <p:txEl>
                                              <p:pRg st="2" end="2"/>
                                            </p:txEl>
                                          </p:spTgt>
                                        </p:tgtEl>
                                        <p:attrNameLst>
                                          <p:attrName>fill.type</p:attrName>
                                        </p:attrNameLst>
                                      </p:cBhvr>
                                      <p:to>
                                        <p:strVal val="solid"/>
                                      </p:to>
                                    </p:set>
                                  </p:childTnLst>
                                </p:cTn>
                              </p:par>
                              <p:par>
                                <p:cTn id="65" presetID="24" presetClass="emph" presetSubtype="0" fill="hold" nodeType="withEffect">
                                  <p:stCondLst>
                                    <p:cond delay="0"/>
                                  </p:stCondLst>
                                  <p:childTnLst>
                                    <p:animClr clrSpc="hsl" dir="cw">
                                      <p:cBhvr override="childStyle">
                                        <p:cTn id="66" dur="500" fill="hold"/>
                                        <p:tgtEl>
                                          <p:spTgt spid="3">
                                            <p:txEl>
                                              <p:pRg st="3" end="3"/>
                                            </p:txEl>
                                          </p:spTgt>
                                        </p:tgtEl>
                                        <p:attrNameLst>
                                          <p:attrName>style.color</p:attrName>
                                        </p:attrNameLst>
                                      </p:cBhvr>
                                      <p:by>
                                        <p:hsl h="0" s="-12549" l="-25098"/>
                                      </p:by>
                                    </p:animClr>
                                    <p:animClr clrSpc="hsl" dir="cw">
                                      <p:cBhvr>
                                        <p:cTn id="67" dur="500" fill="hold"/>
                                        <p:tgtEl>
                                          <p:spTgt spid="3">
                                            <p:txEl>
                                              <p:pRg st="3" end="3"/>
                                            </p:txEl>
                                          </p:spTgt>
                                        </p:tgtEl>
                                        <p:attrNameLst>
                                          <p:attrName>fillcolor</p:attrName>
                                        </p:attrNameLst>
                                      </p:cBhvr>
                                      <p:by>
                                        <p:hsl h="0" s="-12549" l="-25098"/>
                                      </p:by>
                                    </p:animClr>
                                    <p:animClr clrSpc="hsl" dir="cw">
                                      <p:cBhvr>
                                        <p:cTn id="68" dur="500" fill="hold"/>
                                        <p:tgtEl>
                                          <p:spTgt spid="3">
                                            <p:txEl>
                                              <p:pRg st="3" end="3"/>
                                            </p:txEl>
                                          </p:spTgt>
                                        </p:tgtEl>
                                        <p:attrNameLst>
                                          <p:attrName>stroke.color</p:attrName>
                                        </p:attrNameLst>
                                      </p:cBhvr>
                                      <p:by>
                                        <p:hsl h="0" s="-12549" l="-25098"/>
                                      </p:by>
                                    </p:animClr>
                                    <p:set>
                                      <p:cBhvr>
                                        <p:cTn id="69" dur="500" fill="hold"/>
                                        <p:tgtEl>
                                          <p:spTgt spid="3">
                                            <p:txEl>
                                              <p:pRg st="3" end="3"/>
                                            </p:txEl>
                                          </p:spTgt>
                                        </p:tgtEl>
                                        <p:attrNameLst>
                                          <p:attrName>fill.type</p:attrName>
                                        </p:attrNameLst>
                                      </p:cBhvr>
                                      <p:to>
                                        <p:strVal val="solid"/>
                                      </p:to>
                                    </p:set>
                                  </p:childTnLst>
                                </p:cTn>
                              </p:par>
                              <p:par>
                                <p:cTn id="70" presetID="24" presetClass="emph" presetSubtype="0" fill="hold" nodeType="withEffect">
                                  <p:stCondLst>
                                    <p:cond delay="0"/>
                                  </p:stCondLst>
                                  <p:childTnLst>
                                    <p:animClr clrSpc="hsl" dir="cw">
                                      <p:cBhvr override="childStyle">
                                        <p:cTn id="71" dur="500" fill="hold"/>
                                        <p:tgtEl>
                                          <p:spTgt spid="3">
                                            <p:txEl>
                                              <p:pRg st="4" end="4"/>
                                            </p:txEl>
                                          </p:spTgt>
                                        </p:tgtEl>
                                        <p:attrNameLst>
                                          <p:attrName>style.color</p:attrName>
                                        </p:attrNameLst>
                                      </p:cBhvr>
                                      <p:by>
                                        <p:hsl h="0" s="-12549" l="-25098"/>
                                      </p:by>
                                    </p:animClr>
                                    <p:animClr clrSpc="hsl" dir="cw">
                                      <p:cBhvr>
                                        <p:cTn id="72" dur="500" fill="hold"/>
                                        <p:tgtEl>
                                          <p:spTgt spid="3">
                                            <p:txEl>
                                              <p:pRg st="4" end="4"/>
                                            </p:txEl>
                                          </p:spTgt>
                                        </p:tgtEl>
                                        <p:attrNameLst>
                                          <p:attrName>fillcolor</p:attrName>
                                        </p:attrNameLst>
                                      </p:cBhvr>
                                      <p:by>
                                        <p:hsl h="0" s="-12549" l="-25098"/>
                                      </p:by>
                                    </p:animClr>
                                    <p:animClr clrSpc="hsl" dir="cw">
                                      <p:cBhvr>
                                        <p:cTn id="73" dur="500" fill="hold"/>
                                        <p:tgtEl>
                                          <p:spTgt spid="3">
                                            <p:txEl>
                                              <p:pRg st="4" end="4"/>
                                            </p:txEl>
                                          </p:spTgt>
                                        </p:tgtEl>
                                        <p:attrNameLst>
                                          <p:attrName>stroke.color</p:attrName>
                                        </p:attrNameLst>
                                      </p:cBhvr>
                                      <p:by>
                                        <p:hsl h="0" s="-12549" l="-25098"/>
                                      </p:by>
                                    </p:animClr>
                                    <p:set>
                                      <p:cBhvr>
                                        <p:cTn id="74"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284001"/>
            <a:ext cx="8656320" cy="461665"/>
          </a:xfrm>
        </p:spPr>
        <p:txBody>
          <a:bodyPr/>
          <a:lstStyle/>
          <a:p>
            <a:r>
              <a:rPr lang="en-US" sz="3000" dirty="0">
                <a:solidFill>
                  <a:schemeClr val="bg2"/>
                </a:solidFill>
              </a:rPr>
              <a:t>Two Main Factors:</a:t>
            </a:r>
          </a:p>
        </p:txBody>
      </p:sp>
      <p:sp>
        <p:nvSpPr>
          <p:cNvPr id="3" name="Content Placeholder 2"/>
          <p:cNvSpPr>
            <a:spLocks noGrp="1"/>
          </p:cNvSpPr>
          <p:nvPr>
            <p:ph sz="quarter" idx="1"/>
          </p:nvPr>
        </p:nvSpPr>
        <p:spPr>
          <a:xfrm>
            <a:off x="558800" y="2001521"/>
            <a:ext cx="8229600" cy="3847207"/>
          </a:xfrm>
        </p:spPr>
        <p:txBody>
          <a:bodyPr/>
          <a:lstStyle/>
          <a:p>
            <a:pPr marL="457200" indent="-457200">
              <a:spcAft>
                <a:spcPts val="1200"/>
              </a:spcAft>
              <a:buFont typeface="+mj-lt"/>
              <a:buAutoNum type="arabicPeriod"/>
            </a:pPr>
            <a:r>
              <a:rPr lang="en-US" sz="2400" dirty="0"/>
              <a:t>Nature of Employer</a:t>
            </a:r>
          </a:p>
          <a:p>
            <a:pPr marL="571500" lvl="2" indent="-342900">
              <a:spcAft>
                <a:spcPts val="1200"/>
              </a:spcAft>
              <a:buFont typeface="Wingdings" panose="05000000000000000000" pitchFamily="2" charset="2"/>
              <a:buChar char="§"/>
            </a:pPr>
            <a:r>
              <a:rPr lang="en-US" sz="2200" dirty="0"/>
              <a:t>Government </a:t>
            </a:r>
          </a:p>
          <a:p>
            <a:pPr marL="571500" lvl="2" indent="-342900">
              <a:spcAft>
                <a:spcPts val="2400"/>
              </a:spcAft>
              <a:buFont typeface="Wingdings" panose="05000000000000000000" pitchFamily="2" charset="2"/>
              <a:buChar char="§"/>
            </a:pPr>
            <a:r>
              <a:rPr lang="en-US" sz="2200" dirty="0" smtClean="0"/>
              <a:t>Non-profit</a:t>
            </a:r>
            <a:endParaRPr lang="en-US" sz="2200" dirty="0"/>
          </a:p>
          <a:p>
            <a:pPr marL="457200" indent="-457200">
              <a:spcAft>
                <a:spcPts val="1200"/>
              </a:spcAft>
              <a:buFont typeface="+mj-lt"/>
              <a:buAutoNum type="arabicPeriod"/>
            </a:pPr>
            <a:r>
              <a:rPr lang="en-US" sz="2400" dirty="0"/>
              <a:t>Source of Funds</a:t>
            </a:r>
          </a:p>
          <a:p>
            <a:pPr marL="571500" lvl="2" indent="-342900">
              <a:spcAft>
                <a:spcPts val="1200"/>
              </a:spcAft>
              <a:buFont typeface="Wingdings" panose="05000000000000000000" pitchFamily="2" charset="2"/>
              <a:buChar char="§"/>
            </a:pPr>
            <a:r>
              <a:rPr lang="en-US" sz="2200" dirty="0"/>
              <a:t>Federal government</a:t>
            </a:r>
          </a:p>
          <a:p>
            <a:pPr marL="571500" lvl="2" indent="-342900">
              <a:spcAft>
                <a:spcPts val="1200"/>
              </a:spcAft>
              <a:buFont typeface="Wingdings" panose="05000000000000000000" pitchFamily="2" charset="2"/>
              <a:buChar char="§"/>
            </a:pPr>
            <a:r>
              <a:rPr lang="en-US" sz="2200" dirty="0"/>
              <a:t>State or local government </a:t>
            </a:r>
          </a:p>
          <a:p>
            <a:pPr marL="571500" lvl="2" indent="-342900">
              <a:spcAft>
                <a:spcPts val="1800"/>
              </a:spcAft>
              <a:buFont typeface="Wingdings" panose="05000000000000000000" pitchFamily="2" charset="2"/>
              <a:buChar char="§"/>
            </a:pPr>
            <a:r>
              <a:rPr lang="en-US" sz="2200" dirty="0"/>
              <a:t>Private </a:t>
            </a:r>
          </a:p>
        </p:txBody>
      </p:sp>
    </p:spTree>
    <p:extLst>
      <p:ext uri="{BB962C8B-B14F-4D97-AF65-F5344CB8AC3E}">
        <p14:creationId xmlns:p14="http://schemas.microsoft.com/office/powerpoint/2010/main" val="10323414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04" y="2626360"/>
            <a:ext cx="8667496" cy="400110"/>
          </a:xfrm>
        </p:spPr>
        <p:txBody>
          <a:bodyPr/>
          <a:lstStyle/>
          <a:p>
            <a:pPr algn="ctr"/>
            <a:r>
              <a:rPr lang="en-US" dirty="0"/>
              <a:t>Internal Revenue Code</a:t>
            </a:r>
          </a:p>
        </p:txBody>
      </p:sp>
    </p:spTree>
    <p:extLst>
      <p:ext uri="{BB962C8B-B14F-4D97-AF65-F5344CB8AC3E}">
        <p14:creationId xmlns:p14="http://schemas.microsoft.com/office/powerpoint/2010/main" val="31370867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214120"/>
            <a:ext cx="8656320" cy="461665"/>
          </a:xfrm>
        </p:spPr>
        <p:txBody>
          <a:bodyPr/>
          <a:lstStyle/>
          <a:p>
            <a:r>
              <a:rPr lang="en-US" sz="3000" dirty="0">
                <a:solidFill>
                  <a:schemeClr val="bg2"/>
                </a:solidFill>
              </a:rPr>
              <a:t>Internal Revenue Code </a:t>
            </a:r>
          </a:p>
        </p:txBody>
      </p:sp>
      <p:sp>
        <p:nvSpPr>
          <p:cNvPr id="3" name="Content Placeholder 2"/>
          <p:cNvSpPr>
            <a:spLocks noGrp="1"/>
          </p:cNvSpPr>
          <p:nvPr>
            <p:ph sz="quarter" idx="1"/>
          </p:nvPr>
        </p:nvSpPr>
        <p:spPr>
          <a:xfrm>
            <a:off x="558800" y="2043954"/>
            <a:ext cx="8229600" cy="3986378"/>
          </a:xfrm>
        </p:spPr>
        <p:txBody>
          <a:bodyPr/>
          <a:lstStyle/>
          <a:p>
            <a:pPr marL="57150" indent="-285750">
              <a:spcAft>
                <a:spcPts val="1200"/>
              </a:spcAft>
              <a:buFont typeface="Wingdings" panose="05000000000000000000" pitchFamily="2" charset="2"/>
              <a:buChar char="§"/>
            </a:pPr>
            <a:r>
              <a:rPr lang="en-US" sz="2200" dirty="0"/>
              <a:t>Limits, but does not prohibit, nonprofits from lobbying </a:t>
            </a:r>
          </a:p>
          <a:p>
            <a:pPr marL="57150" indent="-285750">
              <a:spcAft>
                <a:spcPts val="1200"/>
              </a:spcAft>
              <a:buFont typeface="Wingdings" panose="05000000000000000000" pitchFamily="2" charset="2"/>
              <a:buChar char="§"/>
            </a:pPr>
            <a:r>
              <a:rPr lang="en-US" sz="2200" b="0" dirty="0"/>
              <a:t>“In general, no organization may qualify for section 501(c)(3) status if a </a:t>
            </a:r>
            <a:r>
              <a:rPr lang="en-US" sz="2200" i="1" dirty="0">
                <a:solidFill>
                  <a:srgbClr val="FF0000"/>
                </a:solidFill>
              </a:rPr>
              <a:t>substantial</a:t>
            </a:r>
            <a:r>
              <a:rPr lang="en-US" sz="2200" b="0" dirty="0"/>
              <a:t> part of its activities is attempting to influence legislation (commonly known as lobbying). A 501(c)(3) may engage in some lobbying, but too much lobbying activity risks loss of tax-exempt status.” – IRS website</a:t>
            </a:r>
          </a:p>
          <a:p>
            <a:pPr marL="57150" indent="-285750">
              <a:spcAft>
                <a:spcPts val="1200"/>
              </a:spcAft>
              <a:buFont typeface="Wingdings" panose="05000000000000000000" pitchFamily="2" charset="2"/>
              <a:buChar char="§"/>
            </a:pPr>
            <a:r>
              <a:rPr lang="en-US" sz="2200" dirty="0"/>
              <a:t>What is </a:t>
            </a:r>
            <a:r>
              <a:rPr lang="en-US" sz="2200" i="1" dirty="0"/>
              <a:t>substantial</a:t>
            </a:r>
            <a:r>
              <a:rPr lang="en-US" sz="2200" dirty="0"/>
              <a:t>?</a:t>
            </a:r>
          </a:p>
          <a:p>
            <a:pPr marL="514350" lvl="3" indent="-285750">
              <a:buFont typeface="Wingdings" panose="05000000000000000000" pitchFamily="2" charset="2"/>
              <a:buChar char="§"/>
            </a:pPr>
            <a:r>
              <a:rPr lang="en-US" sz="2000" dirty="0"/>
              <a:t>Case-by-case determination made by time and money spent by organization on lobbying</a:t>
            </a:r>
            <a:endParaRPr lang="en-US" sz="2400" dirty="0"/>
          </a:p>
          <a:p>
            <a:pPr marL="514350" lvl="3" indent="-285750">
              <a:buFont typeface="Wingdings" panose="05000000000000000000" pitchFamily="2" charset="2"/>
              <a:buChar char="§"/>
            </a:pPr>
            <a:r>
              <a:rPr lang="en-US" sz="2000" dirty="0"/>
              <a:t>Devoting less than 5% of activities to lobbying is </a:t>
            </a:r>
            <a:r>
              <a:rPr lang="en-US" sz="2000" b="1" i="1" u="sng" dirty="0"/>
              <a:t>not</a:t>
            </a:r>
            <a:r>
              <a:rPr lang="en-US" sz="2000" dirty="0"/>
              <a:t> substantial</a:t>
            </a:r>
          </a:p>
        </p:txBody>
      </p:sp>
    </p:spTree>
    <p:extLst>
      <p:ext uri="{BB962C8B-B14F-4D97-AF65-F5344CB8AC3E}">
        <p14:creationId xmlns:p14="http://schemas.microsoft.com/office/powerpoint/2010/main" val="1857905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214120"/>
            <a:ext cx="8656320" cy="461665"/>
          </a:xfrm>
        </p:spPr>
        <p:txBody>
          <a:bodyPr/>
          <a:lstStyle/>
          <a:p>
            <a:r>
              <a:rPr lang="en-US" sz="3000" dirty="0">
                <a:solidFill>
                  <a:schemeClr val="bg2"/>
                </a:solidFill>
              </a:rPr>
              <a:t>Internal Revenue Code </a:t>
            </a:r>
          </a:p>
        </p:txBody>
      </p:sp>
      <p:sp>
        <p:nvSpPr>
          <p:cNvPr id="3" name="Content Placeholder 2"/>
          <p:cNvSpPr>
            <a:spLocks noGrp="1"/>
          </p:cNvSpPr>
          <p:nvPr>
            <p:ph sz="quarter" idx="1"/>
          </p:nvPr>
        </p:nvSpPr>
        <p:spPr>
          <a:xfrm>
            <a:off x="558800" y="2043954"/>
            <a:ext cx="8229600" cy="3447098"/>
          </a:xfrm>
        </p:spPr>
        <p:txBody>
          <a:bodyPr/>
          <a:lstStyle/>
          <a:p>
            <a:pPr marL="57150" indent="-285750">
              <a:spcAft>
                <a:spcPts val="1200"/>
              </a:spcAft>
              <a:buFont typeface="Wingdings" panose="05000000000000000000" pitchFamily="2" charset="2"/>
              <a:buChar char="§"/>
            </a:pPr>
            <a:r>
              <a:rPr lang="en-US" sz="2200" b="0" dirty="0" smtClean="0"/>
              <a:t>Alternatively, non-profits may choose to have their lobbying activities analyzed under 501(h)</a:t>
            </a:r>
          </a:p>
          <a:p>
            <a:pPr marL="640080" lvl="1" indent="-285750">
              <a:spcAft>
                <a:spcPts val="1200"/>
              </a:spcAft>
              <a:buFont typeface="Wingdings" panose="05000000000000000000" pitchFamily="2" charset="2"/>
              <a:buChar char="§"/>
            </a:pPr>
            <a:r>
              <a:rPr lang="en-US" sz="2000" b="0" dirty="0"/>
              <a:t>Provides for a sliding scale of amounts that can be spent on lobbying with a $1M </a:t>
            </a:r>
            <a:r>
              <a:rPr lang="en-US" sz="2000" b="0" dirty="0" smtClean="0"/>
              <a:t>cap</a:t>
            </a:r>
          </a:p>
          <a:p>
            <a:pPr marL="640080" lvl="1" indent="-285750">
              <a:spcAft>
                <a:spcPts val="1200"/>
              </a:spcAft>
              <a:buFont typeface="Wingdings" panose="05000000000000000000" pitchFamily="2" charset="2"/>
              <a:buChar char="§"/>
            </a:pPr>
            <a:r>
              <a:rPr lang="en-US" sz="2000" b="0" dirty="0" smtClean="0"/>
              <a:t>Provides clear expenditure limits</a:t>
            </a:r>
          </a:p>
          <a:p>
            <a:pPr marL="640080" lvl="1" indent="-285750">
              <a:spcAft>
                <a:spcPts val="1200"/>
              </a:spcAft>
              <a:buFont typeface="Wingdings" panose="05000000000000000000" pitchFamily="2" charset="2"/>
              <a:buChar char="§"/>
            </a:pPr>
            <a:r>
              <a:rPr lang="en-US" sz="2000" b="0" dirty="0" smtClean="0"/>
              <a:t>Shows IRS that organization is aware of lobbying limits (not likely to increase likelihood of audit)</a:t>
            </a:r>
          </a:p>
          <a:p>
            <a:pPr marL="640080" lvl="1" indent="-285750">
              <a:spcAft>
                <a:spcPts val="1200"/>
              </a:spcAft>
              <a:buFont typeface="Wingdings" panose="05000000000000000000" pitchFamily="2" charset="2"/>
              <a:buChar char="§"/>
            </a:pPr>
            <a:r>
              <a:rPr lang="en-US" sz="2000" b="0" dirty="0" smtClean="0"/>
              <a:t>Penalty tax, rather than loss of tax-exempt status, for exceeding limits</a:t>
            </a:r>
          </a:p>
        </p:txBody>
      </p:sp>
    </p:spTree>
    <p:extLst>
      <p:ext uri="{BB962C8B-B14F-4D97-AF65-F5344CB8AC3E}">
        <p14:creationId xmlns:p14="http://schemas.microsoft.com/office/powerpoint/2010/main" val="23866785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57452"/>
            <a:ext cx="8656320" cy="461665"/>
          </a:xfrm>
        </p:spPr>
        <p:txBody>
          <a:bodyPr/>
          <a:lstStyle/>
          <a:p>
            <a:r>
              <a:rPr lang="en-US" sz="3000" dirty="0">
                <a:solidFill>
                  <a:schemeClr val="bg2"/>
                </a:solidFill>
              </a:rPr>
              <a:t>Direct Lobbying </a:t>
            </a:r>
          </a:p>
        </p:txBody>
      </p:sp>
      <p:sp>
        <p:nvSpPr>
          <p:cNvPr id="3" name="Content Placeholder 2"/>
          <p:cNvSpPr>
            <a:spLocks noGrp="1"/>
          </p:cNvSpPr>
          <p:nvPr>
            <p:ph sz="quarter" idx="1"/>
          </p:nvPr>
        </p:nvSpPr>
        <p:spPr>
          <a:xfrm>
            <a:off x="534296" y="2061881"/>
            <a:ext cx="8321040" cy="4121128"/>
          </a:xfrm>
        </p:spPr>
        <p:txBody>
          <a:bodyPr/>
          <a:lstStyle/>
          <a:p>
            <a:pPr indent="0">
              <a:spcAft>
                <a:spcPts val="1800"/>
              </a:spcAft>
            </a:pPr>
            <a:r>
              <a:rPr lang="en-US" sz="2800" b="0" dirty="0">
                <a:solidFill>
                  <a:schemeClr val="tx1">
                    <a:lumMod val="75000"/>
                  </a:schemeClr>
                </a:solidFill>
              </a:rPr>
              <a:t>Three Elements:</a:t>
            </a:r>
            <a:endParaRPr lang="en-US" sz="2000" b="0" dirty="0">
              <a:solidFill>
                <a:schemeClr val="tx1">
                  <a:lumMod val="75000"/>
                </a:schemeClr>
              </a:solidFill>
            </a:endParaRPr>
          </a:p>
          <a:p>
            <a:pPr marL="457200" indent="-457200">
              <a:spcAft>
                <a:spcPts val="1800"/>
              </a:spcAft>
              <a:buAutoNum type="arabicPeriod"/>
            </a:pPr>
            <a:r>
              <a:rPr lang="en-US" sz="2400" dirty="0">
                <a:solidFill>
                  <a:schemeClr val="bg2"/>
                </a:solidFill>
              </a:rPr>
              <a:t>Direct written or oral communication </a:t>
            </a:r>
            <a:r>
              <a:rPr lang="en-US" sz="2400" b="0" dirty="0">
                <a:solidFill>
                  <a:schemeClr val="tx1">
                    <a:lumMod val="75000"/>
                  </a:schemeClr>
                </a:solidFill>
              </a:rPr>
              <a:t>to a legislator, legislative staff, or other government official working on legislation</a:t>
            </a:r>
          </a:p>
          <a:p>
            <a:pPr marL="457200" indent="-457200">
              <a:spcAft>
                <a:spcPts val="1800"/>
              </a:spcAft>
              <a:buAutoNum type="arabicPeriod"/>
            </a:pPr>
            <a:r>
              <a:rPr lang="en-US" sz="2400" b="0" dirty="0">
                <a:solidFill>
                  <a:schemeClr val="tx1">
                    <a:lumMod val="75000"/>
                  </a:schemeClr>
                </a:solidFill>
              </a:rPr>
              <a:t>That</a:t>
            </a:r>
            <a:r>
              <a:rPr lang="en-US" sz="2400" b="0" dirty="0">
                <a:solidFill>
                  <a:schemeClr val="bg2"/>
                </a:solidFill>
              </a:rPr>
              <a:t> </a:t>
            </a:r>
            <a:r>
              <a:rPr lang="en-US" sz="2400" dirty="0">
                <a:solidFill>
                  <a:schemeClr val="bg2"/>
                </a:solidFill>
              </a:rPr>
              <a:t>reflects a view </a:t>
            </a:r>
            <a:r>
              <a:rPr lang="en-US" sz="2400" b="0" dirty="0">
                <a:solidFill>
                  <a:schemeClr val="tx1">
                    <a:lumMod val="75000"/>
                  </a:schemeClr>
                </a:solidFill>
              </a:rPr>
              <a:t>(for or against</a:t>
            </a:r>
            <a:r>
              <a:rPr lang="en-US" sz="2400" b="0" dirty="0" smtClean="0">
                <a:solidFill>
                  <a:schemeClr val="tx1">
                    <a:lumMod val="75000"/>
                  </a:schemeClr>
                </a:solidFill>
              </a:rPr>
              <a:t>)</a:t>
            </a:r>
            <a:endParaRPr lang="en-US" sz="2400" b="0" dirty="0">
              <a:solidFill>
                <a:schemeClr val="tx1">
                  <a:lumMod val="75000"/>
                </a:schemeClr>
              </a:solidFill>
            </a:endParaRPr>
          </a:p>
          <a:p>
            <a:pPr marL="457200" indent="-457200">
              <a:spcAft>
                <a:spcPts val="1200"/>
              </a:spcAft>
              <a:buAutoNum type="arabicPeriod"/>
            </a:pPr>
            <a:r>
              <a:rPr lang="en-US" sz="2400" dirty="0">
                <a:solidFill>
                  <a:schemeClr val="bg2"/>
                </a:solidFill>
              </a:rPr>
              <a:t>Specific legislation. </a:t>
            </a:r>
          </a:p>
          <a:p>
            <a:pPr marL="800100" lvl="3" indent="-342900">
              <a:spcAft>
                <a:spcPts val="600"/>
              </a:spcAft>
              <a:buFont typeface="Wingdings" panose="05000000000000000000" pitchFamily="2" charset="2"/>
              <a:buChar char="§"/>
            </a:pPr>
            <a:r>
              <a:rPr lang="en-US" sz="1800" b="1" dirty="0">
                <a:solidFill>
                  <a:schemeClr val="tx1">
                    <a:lumMod val="75000"/>
                  </a:schemeClr>
                </a:solidFill>
              </a:rPr>
              <a:t>“Specific legislation</a:t>
            </a:r>
            <a:r>
              <a:rPr lang="en-US" sz="1800" b="1" dirty="0" smtClean="0">
                <a:solidFill>
                  <a:schemeClr val="tx1">
                    <a:lumMod val="75000"/>
                  </a:schemeClr>
                </a:solidFill>
              </a:rPr>
              <a:t>”</a:t>
            </a:r>
            <a:r>
              <a:rPr lang="en-US" sz="1800" b="1" dirty="0" smtClean="0">
                <a:solidFill>
                  <a:schemeClr val="tx1">
                    <a:lumMod val="75000"/>
                  </a:schemeClr>
                </a:solidFill>
                <a:sym typeface="Wingdings" pitchFamily="2" charset="2"/>
              </a:rPr>
              <a:t> </a:t>
            </a:r>
            <a:r>
              <a:rPr lang="en-US" sz="1800" dirty="0" smtClean="0">
                <a:solidFill>
                  <a:schemeClr val="tx1">
                    <a:lumMod val="75000"/>
                  </a:schemeClr>
                </a:solidFill>
                <a:sym typeface="Wingdings" pitchFamily="2" charset="2"/>
              </a:rPr>
              <a:t>means</a:t>
            </a:r>
            <a:r>
              <a:rPr lang="en-US" sz="1800" dirty="0" smtClean="0">
                <a:solidFill>
                  <a:schemeClr val="tx1">
                    <a:lumMod val="75000"/>
                  </a:schemeClr>
                </a:solidFill>
              </a:rPr>
              <a:t> </a:t>
            </a:r>
            <a:r>
              <a:rPr lang="en-US" sz="1800" dirty="0">
                <a:solidFill>
                  <a:schemeClr val="tx1">
                    <a:lumMod val="75000"/>
                  </a:schemeClr>
                </a:solidFill>
              </a:rPr>
              <a:t>introduced bills, legislative proposals not yet introduced, budget bills, ballot measures, U.S. Treaties and confirmation of appointees</a:t>
            </a:r>
            <a:endParaRPr lang="en-US" sz="1800" b="0" dirty="0">
              <a:solidFill>
                <a:schemeClr val="tx1">
                  <a:lumMod val="75000"/>
                </a:schemeClr>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20" y="304800"/>
            <a:ext cx="2483511" cy="2322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78490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43000"/>
            <a:ext cx="8656320" cy="461665"/>
          </a:xfrm>
        </p:spPr>
        <p:txBody>
          <a:bodyPr/>
          <a:lstStyle/>
          <a:p>
            <a:r>
              <a:rPr lang="en-US" sz="3000" dirty="0">
                <a:solidFill>
                  <a:schemeClr val="bg2"/>
                </a:solidFill>
              </a:rPr>
              <a:t>Grassroots Lobbying</a:t>
            </a:r>
          </a:p>
        </p:txBody>
      </p:sp>
      <p:sp>
        <p:nvSpPr>
          <p:cNvPr id="3" name="Content Placeholder 2"/>
          <p:cNvSpPr>
            <a:spLocks noGrp="1"/>
          </p:cNvSpPr>
          <p:nvPr>
            <p:ph sz="quarter" idx="1"/>
          </p:nvPr>
        </p:nvSpPr>
        <p:spPr>
          <a:xfrm>
            <a:off x="528320" y="2048136"/>
            <a:ext cx="8229600" cy="3200876"/>
          </a:xfrm>
        </p:spPr>
        <p:txBody>
          <a:bodyPr/>
          <a:lstStyle/>
          <a:p>
            <a:pPr indent="0">
              <a:spcAft>
                <a:spcPts val="1800"/>
              </a:spcAft>
            </a:pPr>
            <a:r>
              <a:rPr lang="en-US" sz="2800" b="0" dirty="0">
                <a:solidFill>
                  <a:schemeClr val="tx1">
                    <a:lumMod val="75000"/>
                  </a:schemeClr>
                </a:solidFill>
              </a:rPr>
              <a:t>Four Elements: </a:t>
            </a:r>
          </a:p>
          <a:p>
            <a:pPr marL="457200" indent="-457200">
              <a:spcAft>
                <a:spcPts val="1800"/>
              </a:spcAft>
              <a:buAutoNum type="arabicPeriod"/>
            </a:pPr>
            <a:r>
              <a:rPr lang="en-US" sz="2400" dirty="0">
                <a:solidFill>
                  <a:schemeClr val="bg2"/>
                </a:solidFill>
              </a:rPr>
              <a:t>A written or oral communication to the public </a:t>
            </a:r>
            <a:r>
              <a:rPr lang="en-US" sz="2400" b="0" dirty="0">
                <a:solidFill>
                  <a:schemeClr val="tx1">
                    <a:lumMod val="75000"/>
                  </a:schemeClr>
                </a:solidFill>
              </a:rPr>
              <a:t>(e.g., speeches, ads, op-eds, blog)</a:t>
            </a:r>
          </a:p>
          <a:p>
            <a:pPr marL="457200" indent="-457200">
              <a:spcAft>
                <a:spcPts val="1800"/>
              </a:spcAft>
              <a:buAutoNum type="arabicPeriod"/>
            </a:pPr>
            <a:r>
              <a:rPr lang="en-US" sz="2400" b="0" dirty="0">
                <a:solidFill>
                  <a:schemeClr val="tx1">
                    <a:lumMod val="75000"/>
                  </a:schemeClr>
                </a:solidFill>
              </a:rPr>
              <a:t>That</a:t>
            </a:r>
            <a:r>
              <a:rPr lang="en-US" sz="2400" b="0" dirty="0">
                <a:solidFill>
                  <a:schemeClr val="bg2"/>
                </a:solidFill>
              </a:rPr>
              <a:t> </a:t>
            </a:r>
            <a:r>
              <a:rPr lang="en-US" sz="2400" dirty="0">
                <a:solidFill>
                  <a:schemeClr val="bg2"/>
                </a:solidFill>
              </a:rPr>
              <a:t>reflects  a view</a:t>
            </a:r>
          </a:p>
          <a:p>
            <a:pPr marL="457200" indent="-457200">
              <a:spcAft>
                <a:spcPts val="1800"/>
              </a:spcAft>
              <a:buAutoNum type="arabicPeriod"/>
            </a:pPr>
            <a:r>
              <a:rPr lang="en-US" sz="2400" b="0" dirty="0">
                <a:solidFill>
                  <a:schemeClr val="tx1">
                    <a:lumMod val="75000"/>
                  </a:schemeClr>
                </a:solidFill>
              </a:rPr>
              <a:t>On</a:t>
            </a:r>
            <a:r>
              <a:rPr lang="en-US" sz="2400" b="0" dirty="0">
                <a:solidFill>
                  <a:schemeClr val="bg2"/>
                </a:solidFill>
              </a:rPr>
              <a:t> </a:t>
            </a:r>
            <a:r>
              <a:rPr lang="en-US" sz="2400" dirty="0">
                <a:solidFill>
                  <a:schemeClr val="bg2"/>
                </a:solidFill>
              </a:rPr>
              <a:t>specific legislation</a:t>
            </a:r>
            <a:r>
              <a:rPr lang="en-US" sz="2400" b="0" dirty="0">
                <a:solidFill>
                  <a:schemeClr val="bg2"/>
                </a:solidFill>
              </a:rPr>
              <a:t>, </a:t>
            </a:r>
            <a:r>
              <a:rPr lang="en-US" sz="2400" b="0" dirty="0">
                <a:solidFill>
                  <a:schemeClr val="tx1">
                    <a:lumMod val="75000"/>
                  </a:schemeClr>
                </a:solidFill>
              </a:rPr>
              <a:t>and</a:t>
            </a:r>
            <a:r>
              <a:rPr lang="en-US" sz="2400" b="0" dirty="0">
                <a:solidFill>
                  <a:schemeClr val="bg2"/>
                </a:solidFill>
              </a:rPr>
              <a:t> </a:t>
            </a:r>
          </a:p>
          <a:p>
            <a:pPr marL="457200" indent="-457200">
              <a:spcAft>
                <a:spcPts val="1800"/>
              </a:spcAft>
              <a:buAutoNum type="arabicPeriod"/>
            </a:pPr>
            <a:r>
              <a:rPr lang="en-US" sz="2400" b="0" dirty="0">
                <a:solidFill>
                  <a:schemeClr val="tx1">
                    <a:lumMod val="75000"/>
                  </a:schemeClr>
                </a:solidFill>
              </a:rPr>
              <a:t>Includes a </a:t>
            </a:r>
            <a:r>
              <a:rPr lang="en-US" sz="2400" dirty="0">
                <a:solidFill>
                  <a:schemeClr val="bg2"/>
                </a:solidFill>
              </a:rPr>
              <a:t>call to action</a:t>
            </a:r>
            <a:r>
              <a:rPr lang="en-US" sz="2400" b="0" dirty="0">
                <a:solidFill>
                  <a:schemeClr val="bg2"/>
                </a:solidFill>
              </a:rPr>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217" y="4437848"/>
            <a:ext cx="3956383" cy="18792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9900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Objectives </a:t>
            </a:r>
            <a:endParaRPr lang="en-US" sz="3600" dirty="0"/>
          </a:p>
        </p:txBody>
      </p:sp>
      <p:sp>
        <p:nvSpPr>
          <p:cNvPr id="3" name="Content Placeholder 2"/>
          <p:cNvSpPr>
            <a:spLocks noGrp="1"/>
          </p:cNvSpPr>
          <p:nvPr>
            <p:ph idx="1"/>
          </p:nvPr>
        </p:nvSpPr>
        <p:spPr/>
        <p:txBody>
          <a:bodyPr/>
          <a:lstStyle/>
          <a:p>
            <a:pPr marL="457200" indent="-457200">
              <a:buFont typeface="+mj-lt"/>
              <a:buAutoNum type="arabicPeriod"/>
            </a:pPr>
            <a:r>
              <a:rPr lang="en-US" sz="2400" b="0" dirty="0"/>
              <a:t>Identify the legal sources of lobbying </a:t>
            </a:r>
            <a:r>
              <a:rPr lang="en-US" sz="2400" b="0" dirty="0" smtClean="0"/>
              <a:t>restrictions</a:t>
            </a:r>
          </a:p>
          <a:p>
            <a:pPr marL="457200" indent="-457200">
              <a:buFont typeface="+mj-lt"/>
              <a:buAutoNum type="arabicPeriod"/>
            </a:pPr>
            <a:r>
              <a:rPr lang="en-US" sz="2400" b="0" dirty="0" smtClean="0"/>
              <a:t>Define </a:t>
            </a:r>
            <a:r>
              <a:rPr lang="en-US" sz="2400" b="0" dirty="0"/>
              <a:t>and describe advocacy, direct lobbying, and grassroots lobbying and the difference between these terms</a:t>
            </a:r>
          </a:p>
          <a:p>
            <a:pPr marL="457200" indent="-457200">
              <a:buFont typeface="+mj-lt"/>
              <a:buAutoNum type="arabicPeriod"/>
            </a:pPr>
            <a:r>
              <a:rPr lang="en-US" sz="2400" b="0" dirty="0"/>
              <a:t>Describe federal lobbying restrictions and the impact these restrictions have on public health officials and advocates in non-profits </a:t>
            </a:r>
            <a:endParaRPr lang="en-US" sz="2400" b="0" dirty="0" smtClean="0"/>
          </a:p>
          <a:p>
            <a:pPr marL="457200" indent="-457200">
              <a:buFont typeface="+mj-lt"/>
              <a:buAutoNum type="arabicPeriod"/>
            </a:pPr>
            <a:r>
              <a:rPr lang="en-US" sz="2400" b="0" dirty="0" smtClean="0"/>
              <a:t>Describe New Hampshire laws relative to lobbying and advocacy </a:t>
            </a:r>
            <a:endParaRPr lang="en-US" sz="2400" b="0" dirty="0"/>
          </a:p>
          <a:p>
            <a:endParaRPr lang="en-US" dirty="0"/>
          </a:p>
        </p:txBody>
      </p:sp>
    </p:spTree>
    <p:extLst>
      <p:ext uri="{BB962C8B-B14F-4D97-AF65-F5344CB8AC3E}">
        <p14:creationId xmlns:p14="http://schemas.microsoft.com/office/powerpoint/2010/main" val="2359027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307248"/>
            <a:ext cx="8656320" cy="461665"/>
          </a:xfrm>
        </p:spPr>
        <p:txBody>
          <a:bodyPr/>
          <a:lstStyle/>
          <a:p>
            <a:r>
              <a:rPr lang="en-US" sz="3000" dirty="0">
                <a:solidFill>
                  <a:schemeClr val="bg2"/>
                </a:solidFill>
              </a:rPr>
              <a:t>What constitutes a call to action?</a:t>
            </a:r>
          </a:p>
        </p:txBody>
      </p:sp>
      <p:sp>
        <p:nvSpPr>
          <p:cNvPr id="3" name="Content Placeholder 2"/>
          <p:cNvSpPr>
            <a:spLocks noGrp="1"/>
          </p:cNvSpPr>
          <p:nvPr>
            <p:ph sz="quarter" idx="1"/>
          </p:nvPr>
        </p:nvSpPr>
        <p:spPr>
          <a:xfrm>
            <a:off x="497840" y="2108771"/>
            <a:ext cx="8520654" cy="4578899"/>
          </a:xfrm>
        </p:spPr>
        <p:txBody>
          <a:bodyPr/>
          <a:lstStyle/>
          <a:p>
            <a:pPr marL="342900" indent="-342900">
              <a:spcAft>
                <a:spcPts val="1200"/>
              </a:spcAft>
              <a:buFont typeface="Wingdings" panose="05000000000000000000" pitchFamily="2" charset="2"/>
              <a:buChar char="§"/>
            </a:pPr>
            <a:r>
              <a:rPr lang="en-US" sz="2000" b="0" dirty="0">
                <a:solidFill>
                  <a:schemeClr val="bg2"/>
                </a:solidFill>
              </a:rPr>
              <a:t>Asks audience to contact </a:t>
            </a:r>
            <a:r>
              <a:rPr lang="en-US" sz="2000" b="0" dirty="0">
                <a:solidFill>
                  <a:schemeClr val="tx1">
                    <a:lumMod val="75000"/>
                  </a:schemeClr>
                </a:solidFill>
              </a:rPr>
              <a:t>a legislator; </a:t>
            </a:r>
          </a:p>
          <a:p>
            <a:pPr marL="342900" indent="-342900">
              <a:spcAft>
                <a:spcPts val="1200"/>
              </a:spcAft>
              <a:buFont typeface="Wingdings" panose="05000000000000000000" pitchFamily="2" charset="2"/>
              <a:buChar char="§"/>
            </a:pPr>
            <a:r>
              <a:rPr lang="en-US" sz="2000" b="0" dirty="0">
                <a:solidFill>
                  <a:schemeClr val="bg2"/>
                </a:solidFill>
              </a:rPr>
              <a:t>Identifies a legislator </a:t>
            </a:r>
            <a:r>
              <a:rPr lang="en-US" sz="2000" b="0" dirty="0">
                <a:solidFill>
                  <a:schemeClr val="tx1">
                    <a:lumMod val="75000"/>
                  </a:schemeClr>
                </a:solidFill>
              </a:rPr>
              <a:t>as being the audience’s representative; </a:t>
            </a:r>
          </a:p>
          <a:p>
            <a:pPr marL="342900" indent="-342900">
              <a:spcAft>
                <a:spcPts val="1200"/>
              </a:spcAft>
              <a:buFont typeface="Wingdings" panose="05000000000000000000" pitchFamily="2" charset="2"/>
              <a:buChar char="§"/>
            </a:pPr>
            <a:r>
              <a:rPr lang="en-US" sz="2000" b="0" dirty="0">
                <a:solidFill>
                  <a:schemeClr val="tx1">
                    <a:lumMod val="75000"/>
                  </a:schemeClr>
                </a:solidFill>
              </a:rPr>
              <a:t>Provides</a:t>
            </a:r>
            <a:r>
              <a:rPr lang="en-US" sz="2000" b="0" dirty="0">
                <a:solidFill>
                  <a:schemeClr val="bg2"/>
                </a:solidFill>
              </a:rPr>
              <a:t> legislator’s contact information; </a:t>
            </a:r>
          </a:p>
          <a:p>
            <a:pPr marL="342900" indent="-342900">
              <a:spcAft>
                <a:spcPts val="1200"/>
              </a:spcAft>
              <a:buFont typeface="Wingdings" panose="05000000000000000000" pitchFamily="2" charset="2"/>
              <a:buChar char="§"/>
            </a:pPr>
            <a:r>
              <a:rPr lang="en-US" sz="2000" b="0" dirty="0">
                <a:solidFill>
                  <a:schemeClr val="bg2"/>
                </a:solidFill>
              </a:rPr>
              <a:t>Provides a vehicle </a:t>
            </a:r>
            <a:r>
              <a:rPr lang="en-US" sz="2000" b="0" dirty="0">
                <a:solidFill>
                  <a:schemeClr val="tx1">
                    <a:lumMod val="75000"/>
                  </a:schemeClr>
                </a:solidFill>
              </a:rPr>
              <a:t>for contacting the legislator (e.g., form email, petition); </a:t>
            </a:r>
          </a:p>
          <a:p>
            <a:pPr marL="342900" indent="-342900">
              <a:spcAft>
                <a:spcPts val="1200"/>
              </a:spcAft>
              <a:buFont typeface="Wingdings" panose="05000000000000000000" pitchFamily="2" charset="2"/>
              <a:buChar char="§"/>
            </a:pPr>
            <a:r>
              <a:rPr lang="en-US" sz="2000" b="0" dirty="0">
                <a:solidFill>
                  <a:schemeClr val="bg2"/>
                </a:solidFill>
              </a:rPr>
              <a:t>Identifies a legislator’s position </a:t>
            </a:r>
            <a:r>
              <a:rPr lang="en-US" sz="2000" b="0" dirty="0">
                <a:solidFill>
                  <a:schemeClr val="tx1">
                    <a:lumMod val="75000"/>
                  </a:schemeClr>
                </a:solidFill>
              </a:rPr>
              <a:t>on the legislation as being undecided or opposing the communication’s viewpoint;</a:t>
            </a:r>
          </a:p>
          <a:p>
            <a:pPr marL="342900" indent="-342900">
              <a:spcAft>
                <a:spcPts val="1200"/>
              </a:spcAft>
              <a:buFont typeface="Wingdings" panose="05000000000000000000" pitchFamily="2" charset="2"/>
              <a:buChar char="§"/>
            </a:pPr>
            <a:r>
              <a:rPr lang="en-US" sz="2000" b="0" dirty="0">
                <a:solidFill>
                  <a:schemeClr val="tx1">
                    <a:lumMod val="75000"/>
                  </a:schemeClr>
                </a:solidFill>
              </a:rPr>
              <a:t>Identifies a legislator </a:t>
            </a:r>
            <a:r>
              <a:rPr lang="en-US" sz="2000" b="0" dirty="0">
                <a:solidFill>
                  <a:schemeClr val="bg2"/>
                </a:solidFill>
              </a:rPr>
              <a:t>as sitting on the voting committee; </a:t>
            </a:r>
            <a:r>
              <a:rPr lang="en-US" sz="2000" dirty="0">
                <a:solidFill>
                  <a:srgbClr val="FF0000"/>
                </a:solidFill>
              </a:rPr>
              <a:t>OR </a:t>
            </a:r>
          </a:p>
          <a:p>
            <a:pPr marL="342900" indent="-342900">
              <a:spcAft>
                <a:spcPts val="1200"/>
              </a:spcAft>
              <a:buFont typeface="Wingdings" panose="05000000000000000000" pitchFamily="2" charset="2"/>
              <a:buChar char="§"/>
            </a:pPr>
            <a:r>
              <a:rPr lang="en-US" sz="2000" b="0" dirty="0">
                <a:solidFill>
                  <a:schemeClr val="bg2"/>
                </a:solidFill>
              </a:rPr>
              <a:t>A paid ad that expresses a view on prominent legislation within 2 weeks of a vote, </a:t>
            </a:r>
            <a:r>
              <a:rPr lang="en-US" sz="2000" b="0" dirty="0">
                <a:solidFill>
                  <a:schemeClr val="tx1">
                    <a:lumMod val="75000"/>
                  </a:schemeClr>
                </a:solidFill>
              </a:rPr>
              <a:t>even if it doesn’t contain a CTA.</a:t>
            </a:r>
          </a:p>
          <a:p>
            <a:pPr indent="0">
              <a:spcAft>
                <a:spcPts val="1800"/>
              </a:spcAft>
            </a:pPr>
            <a:endParaRPr lang="en-US" sz="2000" b="0" dirty="0">
              <a:solidFill>
                <a:schemeClr val="bg2"/>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221" y="798280"/>
            <a:ext cx="2082800" cy="17747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09594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017494"/>
            <a:ext cx="8656320" cy="461665"/>
          </a:xfrm>
        </p:spPr>
        <p:txBody>
          <a:bodyPr/>
          <a:lstStyle/>
          <a:p>
            <a:r>
              <a:rPr lang="en-US" sz="3000" dirty="0">
                <a:solidFill>
                  <a:schemeClr val="bg2"/>
                </a:solidFill>
              </a:rPr>
              <a:t>Key Points</a:t>
            </a:r>
          </a:p>
        </p:txBody>
      </p:sp>
      <p:sp>
        <p:nvSpPr>
          <p:cNvPr id="3" name="Content Placeholder 2"/>
          <p:cNvSpPr>
            <a:spLocks noGrp="1"/>
          </p:cNvSpPr>
          <p:nvPr>
            <p:ph sz="quarter" idx="1"/>
          </p:nvPr>
        </p:nvSpPr>
        <p:spPr>
          <a:xfrm>
            <a:off x="487680" y="1916378"/>
            <a:ext cx="8508104" cy="4508927"/>
          </a:xfrm>
        </p:spPr>
        <p:txBody>
          <a:bodyPr/>
          <a:lstStyle/>
          <a:p>
            <a:pPr marL="342900" indent="-342900">
              <a:spcAft>
                <a:spcPts val="600"/>
              </a:spcAft>
              <a:buFont typeface="Wingdings" panose="05000000000000000000" pitchFamily="2" charset="2"/>
              <a:buChar char="§"/>
            </a:pPr>
            <a:r>
              <a:rPr lang="en-US" sz="2400" b="0" dirty="0"/>
              <a:t>Nonprofits are not prohibited from lobbying, but rather limited in the </a:t>
            </a:r>
            <a:r>
              <a:rPr lang="en-US" sz="2400" b="0" i="1" dirty="0">
                <a:solidFill>
                  <a:srgbClr val="C00000"/>
                </a:solidFill>
              </a:rPr>
              <a:t>amount</a:t>
            </a:r>
            <a:r>
              <a:rPr lang="en-US" sz="2400" b="0" dirty="0"/>
              <a:t> they can lobby </a:t>
            </a:r>
            <a:endParaRPr lang="en-US" sz="2400" b="0" dirty="0" smtClean="0"/>
          </a:p>
          <a:p>
            <a:pPr marL="342900" indent="-342900">
              <a:spcAft>
                <a:spcPts val="600"/>
              </a:spcAft>
              <a:buFont typeface="Wingdings" panose="05000000000000000000" pitchFamily="2" charset="2"/>
              <a:buChar char="§"/>
            </a:pPr>
            <a:r>
              <a:rPr lang="en-US" sz="2400" b="0" dirty="0" smtClean="0"/>
              <a:t>IRS </a:t>
            </a:r>
            <a:r>
              <a:rPr lang="en-US" sz="2400" b="0" dirty="0"/>
              <a:t>lobbying restrictions expressly limit</a:t>
            </a:r>
          </a:p>
          <a:p>
            <a:pPr lvl="3" indent="0">
              <a:lnSpc>
                <a:spcPct val="100000"/>
              </a:lnSpc>
              <a:spcAft>
                <a:spcPts val="600"/>
              </a:spcAft>
              <a:buNone/>
            </a:pPr>
            <a:r>
              <a:rPr lang="en-US" sz="1800" dirty="0">
                <a:solidFill>
                  <a:schemeClr val="bg2"/>
                </a:solidFill>
              </a:rPr>
              <a:t>1. Communications </a:t>
            </a:r>
          </a:p>
          <a:p>
            <a:pPr lvl="3" indent="0">
              <a:lnSpc>
                <a:spcPct val="100000"/>
              </a:lnSpc>
              <a:spcAft>
                <a:spcPts val="1800"/>
              </a:spcAft>
              <a:buNone/>
            </a:pPr>
            <a:r>
              <a:rPr lang="en-US" sz="1800" b="0" dirty="0">
                <a:solidFill>
                  <a:schemeClr val="bg2"/>
                </a:solidFill>
              </a:rPr>
              <a:t>2. Expressing a view on specific legislation </a:t>
            </a:r>
          </a:p>
          <a:p>
            <a:pPr marL="342900" indent="-342900">
              <a:spcAft>
                <a:spcPts val="600"/>
              </a:spcAft>
              <a:buFont typeface="Wingdings" panose="05000000000000000000" pitchFamily="2" charset="2"/>
              <a:buChar char="§"/>
            </a:pPr>
            <a:r>
              <a:rPr lang="en-US" sz="2400" b="0" dirty="0"/>
              <a:t>Restrictions apply to legislation only, meaning Congress, any state legislature, or local legislative </a:t>
            </a:r>
            <a:r>
              <a:rPr lang="en-US" sz="2400" b="0" dirty="0" smtClean="0"/>
              <a:t>body</a:t>
            </a:r>
            <a:endParaRPr lang="en-US" sz="2400" b="0" dirty="0"/>
          </a:p>
          <a:p>
            <a:pPr lvl="3" indent="0">
              <a:lnSpc>
                <a:spcPct val="100000"/>
              </a:lnSpc>
              <a:spcAft>
                <a:spcPts val="1800"/>
              </a:spcAft>
            </a:pPr>
            <a:r>
              <a:rPr lang="en-US" sz="1800" dirty="0" smtClean="0">
                <a:solidFill>
                  <a:schemeClr val="bg2"/>
                </a:solidFill>
              </a:rPr>
              <a:t> IMPORTANT</a:t>
            </a:r>
            <a:r>
              <a:rPr lang="en-US" sz="1800" dirty="0">
                <a:solidFill>
                  <a:schemeClr val="bg2"/>
                </a:solidFill>
              </a:rPr>
              <a:t>: Does </a:t>
            </a:r>
            <a:r>
              <a:rPr lang="en-US" sz="1800" b="1" i="1" dirty="0">
                <a:solidFill>
                  <a:schemeClr val="bg2"/>
                </a:solidFill>
              </a:rPr>
              <a:t>not</a:t>
            </a:r>
            <a:r>
              <a:rPr lang="en-US" sz="1800" dirty="0">
                <a:solidFill>
                  <a:schemeClr val="bg2"/>
                </a:solidFill>
              </a:rPr>
              <a:t> include executive, judicial or administrative bodies*</a:t>
            </a:r>
          </a:p>
          <a:p>
            <a:pPr marL="342900" indent="-342900">
              <a:spcAft>
                <a:spcPts val="600"/>
              </a:spcAft>
              <a:buFont typeface="Wingdings" panose="05000000000000000000" pitchFamily="2" charset="2"/>
              <a:buChar char="§"/>
            </a:pPr>
            <a:r>
              <a:rPr lang="en-US" sz="2400" b="0" dirty="0" smtClean="0"/>
              <a:t>Non-profits </a:t>
            </a:r>
            <a:r>
              <a:rPr lang="en-US" sz="2400" b="0" dirty="0"/>
              <a:t>should consider the 501(h) election</a:t>
            </a:r>
          </a:p>
          <a:p>
            <a:pPr marL="571500" lvl="2" indent="-342900">
              <a:lnSpc>
                <a:spcPct val="100000"/>
              </a:lnSpc>
              <a:spcAft>
                <a:spcPts val="0"/>
              </a:spcAft>
              <a:buFont typeface="Wingdings" panose="05000000000000000000" pitchFamily="2" charset="2"/>
              <a:buChar char="§"/>
            </a:pPr>
            <a:r>
              <a:rPr lang="en-US" sz="2000" dirty="0">
                <a:solidFill>
                  <a:schemeClr val="bg2"/>
                </a:solidFill>
              </a:rPr>
              <a:t>Funds may be spent on lobbying within certain limits, up to $1 million per year</a:t>
            </a:r>
            <a:r>
              <a:rPr lang="en-US" sz="2000" b="0" dirty="0">
                <a:solidFill>
                  <a:schemeClr val="bg2"/>
                </a:solidFill>
              </a:rPr>
              <a:t> </a:t>
            </a:r>
          </a:p>
        </p:txBody>
      </p:sp>
    </p:spTree>
    <p:extLst>
      <p:ext uri="{BB962C8B-B14F-4D97-AF65-F5344CB8AC3E}">
        <p14:creationId xmlns:p14="http://schemas.microsoft.com/office/powerpoint/2010/main" val="423915900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93340"/>
            <a:ext cx="8656320" cy="461665"/>
          </a:xfrm>
        </p:spPr>
        <p:txBody>
          <a:bodyPr/>
          <a:lstStyle/>
          <a:p>
            <a:r>
              <a:rPr lang="en-US" sz="3000" dirty="0">
                <a:solidFill>
                  <a:schemeClr val="bg2"/>
                </a:solidFill>
              </a:rPr>
              <a:t>Key Points</a:t>
            </a:r>
          </a:p>
        </p:txBody>
      </p:sp>
      <p:sp>
        <p:nvSpPr>
          <p:cNvPr id="3" name="Content Placeholder 2"/>
          <p:cNvSpPr>
            <a:spLocks noGrp="1"/>
          </p:cNvSpPr>
          <p:nvPr>
            <p:ph sz="quarter" idx="1"/>
          </p:nvPr>
        </p:nvSpPr>
        <p:spPr>
          <a:xfrm>
            <a:off x="561788" y="1963272"/>
            <a:ext cx="8508104" cy="3903633"/>
          </a:xfrm>
        </p:spPr>
        <p:txBody>
          <a:bodyPr/>
          <a:lstStyle/>
          <a:p>
            <a:pPr marL="57150" lvl="1" indent="-285750">
              <a:spcAft>
                <a:spcPts val="1200"/>
              </a:spcAft>
              <a:buClr>
                <a:schemeClr val="tx1">
                  <a:lumMod val="75000"/>
                  <a:lumOff val="25000"/>
                </a:schemeClr>
              </a:buClr>
              <a:buFont typeface="Wingdings" panose="05000000000000000000" pitchFamily="2" charset="2"/>
              <a:buChar char="§"/>
            </a:pPr>
            <a:r>
              <a:rPr lang="en-US" sz="2400" b="0" dirty="0">
                <a:solidFill>
                  <a:schemeClr val="tx1"/>
                </a:solidFill>
              </a:rPr>
              <a:t>Non-profits may educate the public, but all participation in community affairs must be </a:t>
            </a:r>
            <a:r>
              <a:rPr lang="en-US" sz="2400" b="0" i="1" dirty="0">
                <a:solidFill>
                  <a:srgbClr val="C00000"/>
                </a:solidFill>
              </a:rPr>
              <a:t>nonpartisan</a:t>
            </a:r>
          </a:p>
          <a:p>
            <a:pPr marL="57150" lvl="1" indent="-285750">
              <a:spcAft>
                <a:spcPts val="1200"/>
              </a:spcAft>
              <a:buClr>
                <a:schemeClr val="tx1">
                  <a:lumMod val="75000"/>
                  <a:lumOff val="25000"/>
                </a:schemeClr>
              </a:buClr>
              <a:buFont typeface="Wingdings" panose="05000000000000000000" pitchFamily="2" charset="2"/>
              <a:buChar char="§"/>
            </a:pPr>
            <a:r>
              <a:rPr lang="en-US" sz="2400" b="0" dirty="0">
                <a:solidFill>
                  <a:schemeClr val="tx1"/>
                </a:solidFill>
              </a:rPr>
              <a:t>Non-profits </a:t>
            </a:r>
            <a:r>
              <a:rPr lang="en-US" sz="2400" b="0" dirty="0" smtClean="0">
                <a:solidFill>
                  <a:schemeClr val="tx1"/>
                </a:solidFill>
              </a:rPr>
              <a:t>can, for example:</a:t>
            </a:r>
            <a:endParaRPr lang="en-US" sz="2400" b="0" dirty="0">
              <a:solidFill>
                <a:schemeClr val="tx1"/>
              </a:solidFill>
            </a:endParaRPr>
          </a:p>
          <a:p>
            <a:pPr marL="640080" lvl="1" indent="-285750">
              <a:buClr>
                <a:schemeClr val="tx1"/>
              </a:buClr>
              <a:buFont typeface="Wingdings" panose="05000000000000000000" pitchFamily="2" charset="2"/>
              <a:buChar char="§"/>
            </a:pPr>
            <a:r>
              <a:rPr lang="en-US" sz="2000" b="0" dirty="0"/>
              <a:t>Advocate on an issue</a:t>
            </a:r>
          </a:p>
          <a:p>
            <a:pPr marL="640080" lvl="1" indent="-285750">
              <a:buClr>
                <a:schemeClr val="tx1"/>
              </a:buClr>
              <a:buFont typeface="Wingdings" panose="05000000000000000000" pitchFamily="2" charset="2"/>
              <a:buChar char="§"/>
            </a:pPr>
            <a:r>
              <a:rPr lang="en-US" sz="2000" b="0" dirty="0"/>
              <a:t>Conduct candidate forums with </a:t>
            </a:r>
            <a:r>
              <a:rPr lang="en-US" sz="2000" b="0" i="1" dirty="0">
                <a:solidFill>
                  <a:srgbClr val="C00000"/>
                </a:solidFill>
              </a:rPr>
              <a:t>all</a:t>
            </a:r>
            <a:r>
              <a:rPr lang="en-US" sz="2000" b="0" dirty="0"/>
              <a:t> candidates</a:t>
            </a:r>
          </a:p>
          <a:p>
            <a:pPr marL="640080" lvl="1" indent="-285750">
              <a:buClr>
                <a:schemeClr val="tx1"/>
              </a:buClr>
              <a:buFont typeface="Wingdings" panose="05000000000000000000" pitchFamily="2" charset="2"/>
              <a:buChar char="§"/>
            </a:pPr>
            <a:r>
              <a:rPr lang="en-US" sz="2000" b="0" dirty="0"/>
              <a:t>Send questionnaires to each </a:t>
            </a:r>
            <a:r>
              <a:rPr lang="en-US" sz="2000" b="0" dirty="0" smtClean="0"/>
              <a:t>candidate</a:t>
            </a:r>
            <a:endParaRPr lang="en-US" sz="2000" b="0" dirty="0"/>
          </a:p>
          <a:p>
            <a:pPr marL="640080" lvl="1" indent="-285750">
              <a:buClr>
                <a:schemeClr val="tx1"/>
              </a:buClr>
              <a:buFont typeface="Wingdings" panose="05000000000000000000" pitchFamily="2" charset="2"/>
              <a:buChar char="§"/>
            </a:pPr>
            <a:r>
              <a:rPr lang="en-US" sz="2000" b="0" dirty="0"/>
              <a:t>Voter education</a:t>
            </a:r>
          </a:p>
          <a:p>
            <a:pPr marL="640080" lvl="1" indent="-285750">
              <a:buClr>
                <a:schemeClr val="tx1"/>
              </a:buClr>
              <a:buFont typeface="Wingdings" panose="05000000000000000000" pitchFamily="2" charset="2"/>
              <a:buChar char="§"/>
            </a:pPr>
            <a:r>
              <a:rPr lang="en-US" sz="2000" b="0" dirty="0"/>
              <a:t>Voter registration</a:t>
            </a:r>
          </a:p>
          <a:p>
            <a:pPr marL="640080" lvl="1" indent="-285750">
              <a:buClr>
                <a:schemeClr val="tx1"/>
              </a:buClr>
              <a:buFont typeface="Wingdings" panose="05000000000000000000" pitchFamily="2" charset="2"/>
              <a:buChar char="§"/>
            </a:pPr>
            <a:r>
              <a:rPr lang="en-US" sz="2000" b="0" dirty="0"/>
              <a:t>Candidate education</a:t>
            </a:r>
          </a:p>
        </p:txBody>
      </p:sp>
    </p:spTree>
    <p:extLst>
      <p:ext uri="{BB962C8B-B14F-4D97-AF65-F5344CB8AC3E}">
        <p14:creationId xmlns:p14="http://schemas.microsoft.com/office/powerpoint/2010/main" val="348727450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2849880"/>
            <a:ext cx="8676640" cy="800219"/>
          </a:xfrm>
        </p:spPr>
        <p:txBody>
          <a:bodyPr/>
          <a:lstStyle/>
          <a:p>
            <a:pPr algn="ctr"/>
            <a:r>
              <a:rPr lang="en-US" dirty="0"/>
              <a:t>Lobbying Restrictions for Federal </a:t>
            </a:r>
            <a:r>
              <a:rPr lang="en-US" dirty="0" smtClean="0"/>
              <a:t>Grantees </a:t>
            </a:r>
            <a:br>
              <a:rPr lang="en-US" dirty="0" smtClean="0"/>
            </a:br>
            <a:r>
              <a:rPr lang="en-US" b="0" i="1" dirty="0" smtClean="0"/>
              <a:t>(For example: CDC, NIH, EPA, FDA)</a:t>
            </a:r>
            <a:endParaRPr lang="en-US" b="0" i="1" dirty="0"/>
          </a:p>
        </p:txBody>
      </p:sp>
    </p:spTree>
    <p:extLst>
      <p:ext uri="{BB962C8B-B14F-4D97-AF65-F5344CB8AC3E}">
        <p14:creationId xmlns:p14="http://schemas.microsoft.com/office/powerpoint/2010/main" val="297439711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044388"/>
            <a:ext cx="8656320" cy="461665"/>
          </a:xfrm>
        </p:spPr>
        <p:txBody>
          <a:bodyPr/>
          <a:lstStyle/>
          <a:p>
            <a:r>
              <a:rPr lang="en-US" sz="3000" dirty="0">
                <a:solidFill>
                  <a:schemeClr val="bg2"/>
                </a:solidFill>
              </a:rPr>
              <a:t>Consolidated Appropriations Act, 2012</a:t>
            </a:r>
          </a:p>
        </p:txBody>
      </p:sp>
      <p:sp>
        <p:nvSpPr>
          <p:cNvPr id="3" name="Content Placeholder 2"/>
          <p:cNvSpPr>
            <a:spLocks noGrp="1"/>
          </p:cNvSpPr>
          <p:nvPr>
            <p:ph sz="quarter" idx="1"/>
          </p:nvPr>
        </p:nvSpPr>
        <p:spPr>
          <a:xfrm>
            <a:off x="528319" y="1676400"/>
            <a:ext cx="8427421" cy="5667127"/>
          </a:xfrm>
        </p:spPr>
        <p:txBody>
          <a:bodyPr/>
          <a:lstStyle/>
          <a:p>
            <a:pPr indent="0">
              <a:spcAft>
                <a:spcPts val="1800"/>
              </a:spcAft>
            </a:pPr>
            <a:r>
              <a:rPr lang="en-US" sz="1800" b="0" dirty="0">
                <a:solidFill>
                  <a:schemeClr val="bg2"/>
                </a:solidFill>
              </a:rPr>
              <a:t>In 2011, Congress established clear restrictions on the use of HHS funds, including CDC grant funds, for lobbying and related activities. </a:t>
            </a:r>
          </a:p>
          <a:p>
            <a:pPr indent="0">
              <a:spcAft>
                <a:spcPts val="1800"/>
              </a:spcAft>
            </a:pPr>
            <a:r>
              <a:rPr lang="en-US" sz="1800" b="0" dirty="0">
                <a:solidFill>
                  <a:schemeClr val="bg2"/>
                </a:solidFill>
              </a:rPr>
              <a:t>Division F, Title V, Section 503 </a:t>
            </a:r>
          </a:p>
          <a:p>
            <a:pPr indent="0">
              <a:spcAft>
                <a:spcPts val="1200"/>
              </a:spcAft>
            </a:pPr>
            <a:r>
              <a:rPr lang="en-US" b="0" dirty="0">
                <a:solidFill>
                  <a:schemeClr val="bg2"/>
                </a:solidFill>
              </a:rPr>
              <a:t>“No part of any appropriation…shall be used: </a:t>
            </a:r>
          </a:p>
          <a:p>
            <a:pPr marL="342900" indent="-342900">
              <a:spcAft>
                <a:spcPts val="1800"/>
              </a:spcAft>
              <a:buAutoNum type="alphaLcParenBoth"/>
            </a:pPr>
            <a:r>
              <a:rPr lang="en-US" b="0" dirty="0">
                <a:solidFill>
                  <a:schemeClr val="tx1">
                    <a:lumMod val="75000"/>
                  </a:schemeClr>
                </a:solidFill>
              </a:rPr>
              <a:t>For publicity or propaganda purposes, for </a:t>
            </a:r>
            <a:r>
              <a:rPr lang="en-US" dirty="0">
                <a:solidFill>
                  <a:schemeClr val="bg2"/>
                </a:solidFill>
              </a:rPr>
              <a:t>the preparation, distribution, or use of any kit, pamphlet, booklet, publication, electronic communication, radio, television, or video presentation </a:t>
            </a:r>
            <a:r>
              <a:rPr lang="en-US" b="0" dirty="0">
                <a:solidFill>
                  <a:schemeClr val="tx1">
                    <a:lumMod val="75000"/>
                  </a:schemeClr>
                </a:solidFill>
              </a:rPr>
              <a:t>designed to support or defeat the enactment of legislation before the Congress or any State or local legislature or legislative body…or designed to support or defeat any proposed or pending regulation, administrative action, or order issued by the executive branch of any State or local government.</a:t>
            </a:r>
          </a:p>
          <a:p>
            <a:pPr marL="342900" indent="-342900">
              <a:spcAft>
                <a:spcPts val="1800"/>
              </a:spcAft>
              <a:buAutoNum type="alphaLcParenBoth"/>
            </a:pPr>
            <a:r>
              <a:rPr lang="en-US" b="0" dirty="0">
                <a:solidFill>
                  <a:schemeClr val="tx1">
                    <a:lumMod val="75000"/>
                  </a:schemeClr>
                </a:solidFill>
              </a:rPr>
              <a:t>To</a:t>
            </a:r>
            <a:r>
              <a:rPr lang="en-US" b="0" dirty="0">
                <a:solidFill>
                  <a:schemeClr val="bg2"/>
                </a:solidFill>
              </a:rPr>
              <a:t> </a:t>
            </a:r>
            <a:r>
              <a:rPr lang="en-US" dirty="0">
                <a:solidFill>
                  <a:schemeClr val="bg2"/>
                </a:solidFill>
              </a:rPr>
              <a:t>pay the salary or expenses of any grant or contract recipient</a:t>
            </a:r>
            <a:r>
              <a:rPr lang="en-US" b="0" dirty="0">
                <a:solidFill>
                  <a:schemeClr val="bg2"/>
                </a:solidFill>
              </a:rPr>
              <a:t>, </a:t>
            </a:r>
            <a:r>
              <a:rPr lang="en-US" b="0" dirty="0">
                <a:solidFill>
                  <a:schemeClr val="tx1">
                    <a:lumMod val="75000"/>
                  </a:schemeClr>
                </a:solidFill>
              </a:rPr>
              <a:t>related to an activity to influence the enactment of legislation, appropriations, regulation, administrative action, or Executive order proposed or pending before the Congress or any State government…</a:t>
            </a:r>
          </a:p>
          <a:p>
            <a:pPr marL="342900" indent="-342900">
              <a:spcAft>
                <a:spcPts val="1800"/>
              </a:spcAft>
              <a:buAutoNum type="alphaLcParenBoth"/>
            </a:pPr>
            <a:r>
              <a:rPr lang="en-US" b="0" dirty="0">
                <a:solidFill>
                  <a:schemeClr val="tx1">
                    <a:lumMod val="75000"/>
                  </a:schemeClr>
                </a:solidFill>
              </a:rPr>
              <a:t>T</a:t>
            </a:r>
            <a:r>
              <a:rPr lang="en-US" b="0" dirty="0">
                <a:solidFill>
                  <a:schemeClr val="bg2"/>
                </a:solidFill>
              </a:rPr>
              <a:t>o </a:t>
            </a:r>
            <a:r>
              <a:rPr lang="en-US" dirty="0">
                <a:solidFill>
                  <a:schemeClr val="bg2"/>
                </a:solidFill>
              </a:rPr>
              <a:t>advocate or promote</a:t>
            </a:r>
            <a:r>
              <a:rPr lang="en-US" b="0" dirty="0">
                <a:solidFill>
                  <a:schemeClr val="bg2"/>
                </a:solidFill>
              </a:rPr>
              <a:t> </a:t>
            </a:r>
            <a:r>
              <a:rPr lang="en-US" b="0" dirty="0">
                <a:solidFill>
                  <a:schemeClr val="tx1">
                    <a:lumMod val="75000"/>
                  </a:schemeClr>
                </a:solidFill>
              </a:rPr>
              <a:t>any proposed, pending or future Federal, State or local tax increase, or any proposed, pending, or future requirement or restriction on any legal consumer product, including its sale or marketing…”</a:t>
            </a:r>
          </a:p>
          <a:p>
            <a:pPr marL="342900" indent="-342900">
              <a:spcAft>
                <a:spcPts val="1800"/>
              </a:spcAft>
              <a:buAutoNum type="alphaLcParenBoth"/>
            </a:pPr>
            <a:endParaRPr lang="en-US" sz="1400" b="0" dirty="0">
              <a:solidFill>
                <a:schemeClr val="bg2"/>
              </a:solidFill>
            </a:endParaRPr>
          </a:p>
        </p:txBody>
      </p:sp>
    </p:spTree>
    <p:extLst>
      <p:ext uri="{BB962C8B-B14F-4D97-AF65-F5344CB8AC3E}">
        <p14:creationId xmlns:p14="http://schemas.microsoft.com/office/powerpoint/2010/main" val="14852153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221059"/>
            <a:ext cx="8656320" cy="461665"/>
          </a:xfrm>
        </p:spPr>
        <p:txBody>
          <a:bodyPr/>
          <a:lstStyle/>
          <a:p>
            <a:r>
              <a:rPr lang="en-US" sz="3000" dirty="0">
                <a:solidFill>
                  <a:schemeClr val="bg2"/>
                </a:solidFill>
              </a:rPr>
              <a:t>What is prohibited?</a:t>
            </a:r>
          </a:p>
        </p:txBody>
      </p:sp>
      <p:sp>
        <p:nvSpPr>
          <p:cNvPr id="3" name="Content Placeholder 2"/>
          <p:cNvSpPr>
            <a:spLocks noGrp="1"/>
          </p:cNvSpPr>
          <p:nvPr>
            <p:ph sz="quarter" idx="1"/>
          </p:nvPr>
        </p:nvSpPr>
        <p:spPr>
          <a:xfrm>
            <a:off x="538480" y="2072640"/>
            <a:ext cx="8229600" cy="4281172"/>
          </a:xfrm>
        </p:spPr>
        <p:txBody>
          <a:bodyPr/>
          <a:lstStyle/>
          <a:p>
            <a:pPr marL="285750" indent="-285750">
              <a:spcAft>
                <a:spcPts val="600"/>
              </a:spcAft>
              <a:buFont typeface="Wingdings" panose="05000000000000000000" pitchFamily="2" charset="2"/>
              <a:buChar char="§"/>
            </a:pPr>
            <a:r>
              <a:rPr lang="en-US" sz="2400" dirty="0">
                <a:solidFill>
                  <a:schemeClr val="bg2"/>
                </a:solidFill>
              </a:rPr>
              <a:t>All direct and grassroots legislative lobbying </a:t>
            </a:r>
          </a:p>
          <a:p>
            <a:pPr marL="514350" lvl="1" indent="-285750">
              <a:spcAft>
                <a:spcPts val="600"/>
              </a:spcAft>
              <a:buFont typeface="Wingdings" panose="05000000000000000000" pitchFamily="2" charset="2"/>
              <a:buChar char="§"/>
            </a:pPr>
            <a:r>
              <a:rPr lang="en-US" sz="1800" b="0" dirty="0">
                <a:solidFill>
                  <a:schemeClr val="tx1">
                    <a:lumMod val="75000"/>
                  </a:schemeClr>
                </a:solidFill>
              </a:rPr>
              <a:t>Same rules as for nonprofits </a:t>
            </a:r>
          </a:p>
          <a:p>
            <a:pPr marL="514350" lvl="1" indent="-285750">
              <a:spcAft>
                <a:spcPts val="1800"/>
              </a:spcAft>
              <a:buFont typeface="Wingdings" panose="05000000000000000000" pitchFamily="2" charset="2"/>
              <a:buChar char="§"/>
            </a:pPr>
            <a:r>
              <a:rPr lang="en-US" sz="1800" b="0" dirty="0">
                <a:solidFill>
                  <a:schemeClr val="tx1">
                    <a:lumMod val="75000"/>
                  </a:schemeClr>
                </a:solidFill>
              </a:rPr>
              <a:t>Applies to legislation pending in federal, state and local legislative bodies  </a:t>
            </a:r>
          </a:p>
          <a:p>
            <a:pPr marL="285750" indent="-285750">
              <a:spcAft>
                <a:spcPts val="600"/>
              </a:spcAft>
              <a:buFont typeface="Wingdings" panose="05000000000000000000" pitchFamily="2" charset="2"/>
              <a:buChar char="§"/>
            </a:pPr>
            <a:r>
              <a:rPr lang="en-US" sz="2400" dirty="0">
                <a:solidFill>
                  <a:schemeClr val="bg2"/>
                </a:solidFill>
              </a:rPr>
              <a:t>Lobbying on federal, state or local level executive actions </a:t>
            </a:r>
          </a:p>
          <a:p>
            <a:pPr marL="514350" lvl="2" indent="-285750">
              <a:spcAft>
                <a:spcPts val="1800"/>
              </a:spcAft>
              <a:buFont typeface="Wingdings" panose="05000000000000000000" pitchFamily="2" charset="2"/>
              <a:buChar char="§"/>
            </a:pPr>
            <a:r>
              <a:rPr lang="en-US" sz="1800" b="0" dirty="0">
                <a:solidFill>
                  <a:schemeClr val="tx1">
                    <a:lumMod val="75000"/>
                  </a:schemeClr>
                </a:solidFill>
              </a:rPr>
              <a:t>Restrictions now extend to agency regulations, administrative actions and executive orders*</a:t>
            </a:r>
          </a:p>
          <a:p>
            <a:pPr marL="285750" indent="-285750">
              <a:spcAft>
                <a:spcPts val="1800"/>
              </a:spcAft>
              <a:buFont typeface="Wingdings" panose="05000000000000000000" pitchFamily="2" charset="2"/>
              <a:buChar char="§"/>
            </a:pPr>
            <a:r>
              <a:rPr lang="en-US" sz="2400" b="0" dirty="0"/>
              <a:t>Advocacy related to any proposed, pending or future: (1) </a:t>
            </a:r>
            <a:r>
              <a:rPr lang="en-US" sz="2400" dirty="0">
                <a:solidFill>
                  <a:schemeClr val="bg2"/>
                </a:solidFill>
              </a:rPr>
              <a:t>tax increase </a:t>
            </a:r>
            <a:r>
              <a:rPr lang="en-US" sz="2400" b="0" dirty="0"/>
              <a:t>or (2) </a:t>
            </a:r>
            <a:r>
              <a:rPr lang="en-US" sz="2400" dirty="0">
                <a:solidFill>
                  <a:schemeClr val="bg2"/>
                </a:solidFill>
              </a:rPr>
              <a:t>regulation of a consumer product </a:t>
            </a:r>
          </a:p>
          <a:p>
            <a:pPr marL="285750" indent="-285750">
              <a:spcAft>
                <a:spcPts val="1800"/>
              </a:spcAft>
              <a:buFont typeface="Wingdings" panose="05000000000000000000" pitchFamily="2" charset="2"/>
              <a:buChar char="§"/>
            </a:pPr>
            <a:endParaRPr lang="en-US" sz="1400" b="0" dirty="0">
              <a:solidFill>
                <a:schemeClr val="bg2"/>
              </a:solidFill>
            </a:endParaRPr>
          </a:p>
          <a:p>
            <a:pPr indent="0">
              <a:spcAft>
                <a:spcPts val="1800"/>
              </a:spcAft>
            </a:pPr>
            <a:endParaRPr lang="en-US" sz="1400" b="0" dirty="0">
              <a:solidFill>
                <a:schemeClr val="bg2"/>
              </a:solidFill>
            </a:endParaRPr>
          </a:p>
        </p:txBody>
      </p:sp>
    </p:spTree>
    <p:extLst>
      <p:ext uri="{BB962C8B-B14F-4D97-AF65-F5344CB8AC3E}">
        <p14:creationId xmlns:p14="http://schemas.microsoft.com/office/powerpoint/2010/main" val="131048526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203712"/>
            <a:ext cx="8656320" cy="461665"/>
          </a:xfrm>
        </p:spPr>
        <p:txBody>
          <a:bodyPr/>
          <a:lstStyle/>
          <a:p>
            <a:r>
              <a:rPr lang="en-US" sz="3000" dirty="0">
                <a:solidFill>
                  <a:schemeClr val="bg2"/>
                </a:solidFill>
              </a:rPr>
              <a:t>What is allowed?</a:t>
            </a:r>
          </a:p>
        </p:txBody>
      </p:sp>
      <p:sp>
        <p:nvSpPr>
          <p:cNvPr id="3" name="Content Placeholder 2"/>
          <p:cNvSpPr>
            <a:spLocks noGrp="1"/>
          </p:cNvSpPr>
          <p:nvPr>
            <p:ph sz="quarter" idx="1"/>
          </p:nvPr>
        </p:nvSpPr>
        <p:spPr>
          <a:xfrm>
            <a:off x="548640" y="1971040"/>
            <a:ext cx="8229600" cy="4167294"/>
          </a:xfrm>
        </p:spPr>
        <p:txBody>
          <a:bodyPr/>
          <a:lstStyle/>
          <a:p>
            <a:pPr marL="285750" indent="-285750">
              <a:spcAft>
                <a:spcPts val="600"/>
              </a:spcAft>
              <a:buFont typeface="Wingdings" panose="05000000000000000000" pitchFamily="2" charset="2"/>
              <a:buChar char="§"/>
            </a:pPr>
            <a:r>
              <a:rPr lang="en-US" sz="2400" b="0" dirty="0"/>
              <a:t>Health departments may work directly on policy-related issues, and on policy implementation, with other executive agencies</a:t>
            </a:r>
          </a:p>
          <a:p>
            <a:pPr marL="742950" lvl="3" indent="-285750">
              <a:spcAft>
                <a:spcPts val="1800"/>
              </a:spcAft>
              <a:buFont typeface="Wingdings" panose="05000000000000000000" pitchFamily="2" charset="2"/>
              <a:buChar char="§"/>
            </a:pPr>
            <a:r>
              <a:rPr lang="en-US" sz="2000" b="1" dirty="0">
                <a:solidFill>
                  <a:schemeClr val="bg2"/>
                </a:solidFill>
              </a:rPr>
              <a:t>Ex</a:t>
            </a:r>
            <a:r>
              <a:rPr lang="en-US" sz="2000" dirty="0">
                <a:solidFill>
                  <a:schemeClr val="bg2"/>
                </a:solidFill>
              </a:rPr>
              <a:t>.: A city health department can lobby another city agency</a:t>
            </a:r>
            <a:endParaRPr lang="en-US" sz="2000" b="0" dirty="0">
              <a:solidFill>
                <a:schemeClr val="bg2"/>
              </a:solidFill>
            </a:endParaRPr>
          </a:p>
          <a:p>
            <a:pPr marL="285750" indent="-285750">
              <a:spcAft>
                <a:spcPts val="1800"/>
              </a:spcAft>
              <a:buFont typeface="Wingdings" panose="05000000000000000000" pitchFamily="2" charset="2"/>
              <a:buChar char="§"/>
            </a:pPr>
            <a:r>
              <a:rPr lang="en-US" sz="2400" b="0" dirty="0"/>
              <a:t>Nonpartisan policy research, study or </a:t>
            </a:r>
            <a:r>
              <a:rPr lang="en-US" sz="2400" b="0" dirty="0" smtClean="0"/>
              <a:t>analysis</a:t>
            </a:r>
          </a:p>
          <a:p>
            <a:pPr marL="742950" lvl="3" indent="-285750">
              <a:spcAft>
                <a:spcPts val="1800"/>
              </a:spcAft>
              <a:buFont typeface="Wingdings" panose="05000000000000000000" pitchFamily="2" charset="2"/>
              <a:buChar char="§"/>
            </a:pPr>
            <a:r>
              <a:rPr lang="en-US" sz="2000" b="1" dirty="0">
                <a:solidFill>
                  <a:schemeClr val="bg2"/>
                </a:solidFill>
              </a:rPr>
              <a:t>“Full and fair exposition”  </a:t>
            </a:r>
          </a:p>
          <a:p>
            <a:pPr marL="285750" indent="-285750">
              <a:spcAft>
                <a:spcPts val="1200"/>
              </a:spcAft>
              <a:buFont typeface="Wingdings" panose="05000000000000000000" pitchFamily="2" charset="2"/>
              <a:buChar char="§"/>
            </a:pPr>
            <a:r>
              <a:rPr lang="en-US" sz="2400" b="0" dirty="0"/>
              <a:t>Examination of broad social, economic, or health problems that do not refer to specific legislation or contain a call to action</a:t>
            </a:r>
          </a:p>
        </p:txBody>
      </p:sp>
    </p:spTree>
    <p:extLst>
      <p:ext uri="{BB962C8B-B14F-4D97-AF65-F5344CB8AC3E}">
        <p14:creationId xmlns:p14="http://schemas.microsoft.com/office/powerpoint/2010/main" val="76024539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59107"/>
            <a:ext cx="8656320" cy="461665"/>
          </a:xfrm>
        </p:spPr>
        <p:txBody>
          <a:bodyPr/>
          <a:lstStyle/>
          <a:p>
            <a:r>
              <a:rPr lang="en-US" sz="3000" dirty="0">
                <a:solidFill>
                  <a:schemeClr val="bg2"/>
                </a:solidFill>
              </a:rPr>
              <a:t>What is allowed?</a:t>
            </a:r>
          </a:p>
        </p:txBody>
      </p:sp>
      <p:sp>
        <p:nvSpPr>
          <p:cNvPr id="3" name="Content Placeholder 2"/>
          <p:cNvSpPr>
            <a:spLocks noGrp="1"/>
          </p:cNvSpPr>
          <p:nvPr>
            <p:ph sz="quarter" idx="1"/>
          </p:nvPr>
        </p:nvSpPr>
        <p:spPr>
          <a:xfrm>
            <a:off x="538480" y="2021840"/>
            <a:ext cx="8229600" cy="4223272"/>
          </a:xfrm>
        </p:spPr>
        <p:txBody>
          <a:bodyPr/>
          <a:lstStyle/>
          <a:p>
            <a:pPr marL="285750" lvl="0" indent="-285750">
              <a:spcAft>
                <a:spcPts val="600"/>
              </a:spcAft>
              <a:buClr>
                <a:srgbClr val="404040">
                  <a:lumMod val="75000"/>
                  <a:lumOff val="25000"/>
                </a:srgbClr>
              </a:buClr>
              <a:buFont typeface="Wingdings" panose="05000000000000000000" pitchFamily="2" charset="2"/>
              <a:buChar char="§"/>
            </a:pPr>
            <a:r>
              <a:rPr lang="en-US" sz="2400" b="0" dirty="0"/>
              <a:t>Educating the public on</a:t>
            </a:r>
            <a:r>
              <a:rPr lang="en-US" b="0" dirty="0"/>
              <a:t>:</a:t>
            </a:r>
          </a:p>
          <a:p>
            <a:pPr marL="514350" lvl="1" indent="-285750">
              <a:spcAft>
                <a:spcPts val="600"/>
              </a:spcAft>
              <a:buClr>
                <a:srgbClr val="404040"/>
              </a:buClr>
              <a:buFont typeface="Wingdings" panose="05000000000000000000" pitchFamily="2" charset="2"/>
              <a:buChar char="§"/>
            </a:pPr>
            <a:r>
              <a:rPr lang="en-US" sz="1800" b="0" dirty="0"/>
              <a:t>Personal health behavior and choices</a:t>
            </a:r>
          </a:p>
          <a:p>
            <a:pPr marL="514350" lvl="1" indent="-285750">
              <a:spcAft>
                <a:spcPts val="600"/>
              </a:spcAft>
              <a:buClr>
                <a:srgbClr val="404040"/>
              </a:buClr>
              <a:buFont typeface="Wingdings" panose="05000000000000000000" pitchFamily="2" charset="2"/>
              <a:buChar char="§"/>
            </a:pPr>
            <a:r>
              <a:rPr lang="en-US" sz="1800" b="0" dirty="0"/>
              <a:t>Health issues and their public health consequences</a:t>
            </a:r>
          </a:p>
          <a:p>
            <a:pPr marL="514350" lvl="1" indent="-285750">
              <a:spcAft>
                <a:spcPts val="600"/>
              </a:spcAft>
              <a:buClr>
                <a:srgbClr val="404040"/>
              </a:buClr>
              <a:buFont typeface="Wingdings" panose="05000000000000000000" pitchFamily="2" charset="2"/>
              <a:buChar char="§"/>
            </a:pPr>
            <a:r>
              <a:rPr lang="en-US" sz="1800" b="0" dirty="0"/>
              <a:t>Examples of best practices or success stories across states or localities</a:t>
            </a:r>
          </a:p>
          <a:p>
            <a:pPr marL="285750" lvl="0" indent="-285750">
              <a:spcAft>
                <a:spcPts val="600"/>
              </a:spcAft>
              <a:buClr>
                <a:srgbClr val="404040">
                  <a:lumMod val="75000"/>
                  <a:lumOff val="25000"/>
                </a:srgbClr>
              </a:buClr>
              <a:buFont typeface="Wingdings" panose="05000000000000000000" pitchFamily="2" charset="2"/>
              <a:buChar char="§"/>
            </a:pPr>
            <a:endParaRPr lang="en-US" sz="2400" b="0" dirty="0" smtClean="0"/>
          </a:p>
          <a:p>
            <a:pPr marL="285750" lvl="0" indent="-285750">
              <a:spcAft>
                <a:spcPts val="600"/>
              </a:spcAft>
              <a:buClr>
                <a:srgbClr val="404040">
                  <a:lumMod val="75000"/>
                  <a:lumOff val="25000"/>
                </a:srgbClr>
              </a:buClr>
              <a:buFont typeface="Wingdings" panose="05000000000000000000" pitchFamily="2" charset="2"/>
              <a:buChar char="§"/>
            </a:pPr>
            <a:r>
              <a:rPr lang="en-US" sz="2400" b="0" dirty="0" smtClean="0"/>
              <a:t>Local health </a:t>
            </a:r>
            <a:r>
              <a:rPr lang="en-US" sz="2400" b="0" dirty="0"/>
              <a:t>departments may work with the state legislature, city council</a:t>
            </a:r>
            <a:r>
              <a:rPr lang="en-US" sz="2400" b="0" dirty="0" smtClean="0"/>
              <a:t>, </a:t>
            </a:r>
            <a:r>
              <a:rPr lang="en-US" sz="2400" b="0" dirty="0"/>
              <a:t>etc., if it is </a:t>
            </a:r>
            <a:r>
              <a:rPr lang="en-US" sz="2400" b="0" dirty="0" smtClean="0"/>
              <a:t>within the </a:t>
            </a:r>
            <a:r>
              <a:rPr lang="en-US" sz="2400" b="0" dirty="0"/>
              <a:t>normal scope of </a:t>
            </a:r>
            <a:r>
              <a:rPr lang="en-US" sz="2400" b="0" dirty="0" smtClean="0"/>
              <a:t>their </a:t>
            </a:r>
            <a:r>
              <a:rPr lang="en-US" sz="2400" b="0" dirty="0"/>
              <a:t>work </a:t>
            </a:r>
          </a:p>
          <a:p>
            <a:pPr marL="514350" lvl="2" indent="-285750">
              <a:spcAft>
                <a:spcPts val="1800"/>
              </a:spcAft>
              <a:buFont typeface="Wingdings" panose="05000000000000000000" pitchFamily="2" charset="2"/>
              <a:buChar char="§"/>
            </a:pPr>
            <a:r>
              <a:rPr lang="en-US" sz="1800" b="1" dirty="0">
                <a:solidFill>
                  <a:schemeClr val="bg2"/>
                </a:solidFill>
              </a:rPr>
              <a:t>Important</a:t>
            </a:r>
            <a:r>
              <a:rPr lang="en-US" sz="1800" dirty="0">
                <a:solidFill>
                  <a:schemeClr val="bg2"/>
                </a:solidFill>
              </a:rPr>
              <a:t>: Non-government grantees, may upon formal, written request, provide technical assistance to public officials (e.g., testify before a committee</a:t>
            </a:r>
            <a:r>
              <a:rPr lang="en-US" sz="1800" dirty="0" smtClean="0">
                <a:solidFill>
                  <a:schemeClr val="bg2"/>
                </a:solidFill>
              </a:rPr>
              <a:t>)</a:t>
            </a:r>
            <a:endParaRPr lang="en-US" sz="1800" dirty="0">
              <a:solidFill>
                <a:schemeClr val="bg2"/>
              </a:solidFill>
            </a:endParaRPr>
          </a:p>
        </p:txBody>
      </p:sp>
    </p:spTree>
    <p:extLst>
      <p:ext uri="{BB962C8B-B14F-4D97-AF65-F5344CB8AC3E}">
        <p14:creationId xmlns:p14="http://schemas.microsoft.com/office/powerpoint/2010/main" val="182760567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237166"/>
            <a:ext cx="8656320" cy="461665"/>
          </a:xfrm>
        </p:spPr>
        <p:txBody>
          <a:bodyPr/>
          <a:lstStyle/>
          <a:p>
            <a:r>
              <a:rPr lang="en-US" sz="3000" dirty="0">
                <a:solidFill>
                  <a:schemeClr val="bg2"/>
                </a:solidFill>
              </a:rPr>
              <a:t>What is allowed?</a:t>
            </a:r>
          </a:p>
        </p:txBody>
      </p:sp>
      <p:sp>
        <p:nvSpPr>
          <p:cNvPr id="3" name="Content Placeholder 2"/>
          <p:cNvSpPr>
            <a:spLocks noGrp="1"/>
          </p:cNvSpPr>
          <p:nvPr>
            <p:ph sz="quarter" idx="1"/>
          </p:nvPr>
        </p:nvSpPr>
        <p:spPr>
          <a:xfrm>
            <a:off x="502539" y="2045803"/>
            <a:ext cx="8229600" cy="4067780"/>
          </a:xfrm>
        </p:spPr>
        <p:txBody>
          <a:bodyPr/>
          <a:lstStyle/>
          <a:p>
            <a:pPr marL="285750" lvl="0" indent="-285750">
              <a:spcAft>
                <a:spcPts val="600"/>
              </a:spcAft>
              <a:buClr>
                <a:srgbClr val="404040">
                  <a:lumMod val="75000"/>
                  <a:lumOff val="25000"/>
                </a:srgbClr>
              </a:buClr>
              <a:buFont typeface="Wingdings" panose="05000000000000000000" pitchFamily="2" charset="2"/>
              <a:buChar char="§"/>
            </a:pPr>
            <a:r>
              <a:rPr lang="en-US" sz="2400" b="0" dirty="0" smtClean="0"/>
              <a:t>Responding to request from legislative body for technical advice or assistance</a:t>
            </a:r>
            <a:endParaRPr lang="en-US" sz="2400" b="0" dirty="0"/>
          </a:p>
          <a:p>
            <a:pPr marL="514350" lvl="2" indent="-285750">
              <a:spcAft>
                <a:spcPts val="1800"/>
              </a:spcAft>
              <a:buFont typeface="Wingdings" panose="05000000000000000000" pitchFamily="2" charset="2"/>
              <a:buChar char="§"/>
            </a:pPr>
            <a:r>
              <a:rPr lang="en-US" sz="2000" b="1" dirty="0" smtClean="0">
                <a:solidFill>
                  <a:schemeClr val="bg2"/>
                </a:solidFill>
              </a:rPr>
              <a:t>Note: </a:t>
            </a:r>
            <a:r>
              <a:rPr lang="en-US" sz="2000" dirty="0" smtClean="0">
                <a:solidFill>
                  <a:schemeClr val="bg2"/>
                </a:solidFill>
              </a:rPr>
              <a:t>Request must be in writing from a committee or legislative body (</a:t>
            </a:r>
            <a:r>
              <a:rPr lang="en-US" sz="2000" b="1" i="1" dirty="0" smtClean="0">
                <a:solidFill>
                  <a:schemeClr val="bg2"/>
                </a:solidFill>
              </a:rPr>
              <a:t>not</a:t>
            </a:r>
            <a:r>
              <a:rPr lang="en-US" sz="2000" dirty="0" smtClean="0">
                <a:solidFill>
                  <a:schemeClr val="bg2"/>
                </a:solidFill>
              </a:rPr>
              <a:t> an individual legislator) and the response/advice must be available to all members of that body. May advocate a viewpoint or opinion if the request </a:t>
            </a:r>
            <a:r>
              <a:rPr lang="en-US" sz="2000" b="1" i="1" dirty="0" smtClean="0">
                <a:solidFill>
                  <a:schemeClr val="bg2"/>
                </a:solidFill>
              </a:rPr>
              <a:t>specifically asks for one</a:t>
            </a:r>
            <a:r>
              <a:rPr lang="en-US" sz="2000" dirty="0" smtClean="0">
                <a:solidFill>
                  <a:schemeClr val="bg2"/>
                </a:solidFill>
              </a:rPr>
              <a:t>.</a:t>
            </a:r>
          </a:p>
          <a:p>
            <a:pPr marL="285750" indent="-285750">
              <a:spcAft>
                <a:spcPts val="600"/>
              </a:spcAft>
              <a:buClr>
                <a:srgbClr val="404040">
                  <a:lumMod val="75000"/>
                  <a:lumOff val="25000"/>
                </a:srgbClr>
              </a:buClr>
              <a:buFont typeface="Wingdings" panose="05000000000000000000" pitchFamily="2" charset="2"/>
              <a:buChar char="§"/>
            </a:pPr>
            <a:r>
              <a:rPr lang="en-US" sz="2400" b="0" dirty="0"/>
              <a:t>Self </a:t>
            </a:r>
            <a:r>
              <a:rPr lang="en-US" sz="2400" b="0" dirty="0" smtClean="0"/>
              <a:t>defense</a:t>
            </a:r>
          </a:p>
          <a:p>
            <a:pPr marL="514350" lvl="2" indent="-285750">
              <a:spcAft>
                <a:spcPts val="1800"/>
              </a:spcAft>
              <a:buFont typeface="Wingdings" panose="05000000000000000000" pitchFamily="2" charset="2"/>
              <a:buChar char="§"/>
            </a:pPr>
            <a:r>
              <a:rPr lang="en-US" sz="2000" dirty="0">
                <a:solidFill>
                  <a:schemeClr val="bg2"/>
                </a:solidFill>
              </a:rPr>
              <a:t>Direct (not grass roots) </a:t>
            </a:r>
            <a:r>
              <a:rPr lang="en-US" sz="2000" dirty="0" smtClean="0">
                <a:solidFill>
                  <a:schemeClr val="bg2"/>
                </a:solidFill>
              </a:rPr>
              <a:t>contact with legislative branch about actions that could affect group’s existence, powers, duties, or tax-exempt status</a:t>
            </a:r>
            <a:endParaRPr lang="en-US" sz="2000" dirty="0">
              <a:solidFill>
                <a:schemeClr val="bg2"/>
              </a:solidFill>
            </a:endParaRPr>
          </a:p>
        </p:txBody>
      </p:sp>
    </p:spTree>
    <p:extLst>
      <p:ext uri="{BB962C8B-B14F-4D97-AF65-F5344CB8AC3E}">
        <p14:creationId xmlns:p14="http://schemas.microsoft.com/office/powerpoint/2010/main" val="242416060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5302"/>
            <a:ext cx="8656320" cy="461665"/>
          </a:xfrm>
        </p:spPr>
        <p:txBody>
          <a:bodyPr/>
          <a:lstStyle/>
          <a:p>
            <a:r>
              <a:rPr lang="en-US" sz="3000" dirty="0">
                <a:solidFill>
                  <a:schemeClr val="bg2"/>
                </a:solidFill>
              </a:rPr>
              <a:t>Key Additional Points</a:t>
            </a:r>
          </a:p>
        </p:txBody>
      </p:sp>
      <p:sp>
        <p:nvSpPr>
          <p:cNvPr id="3" name="Content Placeholder 2"/>
          <p:cNvSpPr>
            <a:spLocks noGrp="1"/>
          </p:cNvSpPr>
          <p:nvPr>
            <p:ph sz="quarter" idx="1"/>
          </p:nvPr>
        </p:nvSpPr>
        <p:spPr>
          <a:xfrm>
            <a:off x="528320" y="1950720"/>
            <a:ext cx="8229600" cy="4801314"/>
          </a:xfrm>
        </p:spPr>
        <p:txBody>
          <a:bodyPr/>
          <a:lstStyle/>
          <a:p>
            <a:pPr marL="285750" indent="-285750">
              <a:spcAft>
                <a:spcPts val="1800"/>
              </a:spcAft>
              <a:buFont typeface="Wingdings" panose="05000000000000000000" pitchFamily="2" charset="2"/>
              <a:buChar char="§"/>
            </a:pPr>
            <a:r>
              <a:rPr lang="en-US" sz="2200" b="0" dirty="0"/>
              <a:t>The lobbying restrictions only apply to the use of federal grant dollars. Employees on federal grants may lobby if using other, unrestricted funds.</a:t>
            </a:r>
          </a:p>
          <a:p>
            <a:pPr marL="285750" indent="-285750">
              <a:spcAft>
                <a:spcPts val="1800"/>
              </a:spcAft>
              <a:buFont typeface="Wingdings" panose="05000000000000000000" pitchFamily="2" charset="2"/>
              <a:buChar char="§"/>
            </a:pPr>
            <a:r>
              <a:rPr lang="en-US" sz="2200" b="0" dirty="0"/>
              <a:t>If an activity constitutes lobbying, it </a:t>
            </a:r>
            <a:r>
              <a:rPr lang="en-US" sz="2200" u="sng" dirty="0"/>
              <a:t>does not mean you cannot do it</a:t>
            </a:r>
            <a:r>
              <a:rPr lang="en-US" sz="2200" b="0" dirty="0"/>
              <a:t>, but rather that the activity must be paid from a non-federal funding source.  </a:t>
            </a:r>
          </a:p>
          <a:p>
            <a:pPr marL="285750" indent="-285750">
              <a:spcAft>
                <a:spcPts val="600"/>
              </a:spcAft>
              <a:buFont typeface="Wingdings" panose="05000000000000000000" pitchFamily="2" charset="2"/>
              <a:buChar char="§"/>
            </a:pPr>
            <a:r>
              <a:rPr lang="en-US" sz="2200" b="0" dirty="0"/>
              <a:t>Seek guidance! The lobbying restrictions are legally complex, you should </a:t>
            </a:r>
            <a:r>
              <a:rPr lang="en-US" sz="2200" b="0" dirty="0" smtClean="0"/>
              <a:t>consult, for example: </a:t>
            </a:r>
            <a:endParaRPr lang="en-US" sz="2200" b="0" dirty="0"/>
          </a:p>
          <a:p>
            <a:pPr marL="742950" lvl="3" indent="-285750">
              <a:spcAft>
                <a:spcPts val="600"/>
              </a:spcAft>
              <a:buFont typeface="Wingdings" panose="05000000000000000000" pitchFamily="2" charset="2"/>
              <a:buChar char="§"/>
            </a:pPr>
            <a:r>
              <a:rPr lang="en-US" sz="2000" dirty="0">
                <a:solidFill>
                  <a:schemeClr val="bg2"/>
                </a:solidFill>
              </a:rPr>
              <a:t>CDC guidance documents</a:t>
            </a:r>
          </a:p>
          <a:p>
            <a:pPr marL="742950" lvl="3" indent="-285750">
              <a:spcAft>
                <a:spcPts val="600"/>
              </a:spcAft>
              <a:buFont typeface="Wingdings" panose="05000000000000000000" pitchFamily="2" charset="2"/>
              <a:buChar char="§"/>
            </a:pPr>
            <a:r>
              <a:rPr lang="en-US" sz="2000" b="0" dirty="0" smtClean="0">
                <a:solidFill>
                  <a:schemeClr val="bg2"/>
                </a:solidFill>
              </a:rPr>
              <a:t>CDC </a:t>
            </a:r>
            <a:r>
              <a:rPr lang="en-US" sz="2000" b="0" dirty="0">
                <a:solidFill>
                  <a:schemeClr val="bg2"/>
                </a:solidFill>
              </a:rPr>
              <a:t>project officer</a:t>
            </a:r>
          </a:p>
          <a:p>
            <a:pPr marL="742950" lvl="3" indent="-285750">
              <a:spcAft>
                <a:spcPts val="600"/>
              </a:spcAft>
              <a:buFont typeface="Wingdings" panose="05000000000000000000" pitchFamily="2" charset="2"/>
              <a:buChar char="§"/>
            </a:pPr>
            <a:r>
              <a:rPr lang="en-US" sz="2000" dirty="0">
                <a:solidFill>
                  <a:schemeClr val="bg2"/>
                </a:solidFill>
              </a:rPr>
              <a:t>Legal counsel </a:t>
            </a:r>
            <a:endParaRPr lang="en-US" sz="2000" b="0" dirty="0">
              <a:solidFill>
                <a:schemeClr val="bg2"/>
              </a:solidFill>
            </a:endParaRPr>
          </a:p>
          <a:p>
            <a:pPr indent="0">
              <a:spcAft>
                <a:spcPts val="1800"/>
              </a:spcAft>
            </a:pPr>
            <a:endParaRPr lang="en-US" sz="1400" b="0" dirty="0">
              <a:solidFill>
                <a:schemeClr val="bg2"/>
              </a:solidFill>
            </a:endParaRPr>
          </a:p>
        </p:txBody>
      </p:sp>
    </p:spTree>
    <p:extLst>
      <p:ext uri="{BB962C8B-B14F-4D97-AF65-F5344CB8AC3E}">
        <p14:creationId xmlns:p14="http://schemas.microsoft.com/office/powerpoint/2010/main" val="28235238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045" y="2579341"/>
            <a:ext cx="8495216" cy="738664"/>
          </a:xfrm>
        </p:spPr>
        <p:txBody>
          <a:bodyPr/>
          <a:lstStyle/>
          <a:p>
            <a:pPr algn="ctr">
              <a:lnSpc>
                <a:spcPct val="100000"/>
              </a:lnSpc>
            </a:pPr>
            <a:r>
              <a:rPr lang="en-US" sz="2400" dirty="0" smtClean="0"/>
              <a:t>How to Get </a:t>
            </a:r>
            <a:r>
              <a:rPr lang="en-US" sz="2400" dirty="0"/>
              <a:t>Public </a:t>
            </a:r>
            <a:r>
              <a:rPr lang="en-US" sz="2400" dirty="0" smtClean="0"/>
              <a:t>Health Advocacy Done </a:t>
            </a:r>
            <a:r>
              <a:rPr lang="en-US" sz="2400" dirty="0"/>
              <a:t>in New </a:t>
            </a:r>
            <a:r>
              <a:rPr lang="en-US" sz="2400" dirty="0" smtClean="0"/>
              <a:t>Hampshire without Violating the Law</a:t>
            </a:r>
            <a:endParaRPr lang="en-US" sz="2400" dirty="0"/>
          </a:p>
        </p:txBody>
      </p:sp>
      <p:sp>
        <p:nvSpPr>
          <p:cNvPr id="3" name="Subtitle 2"/>
          <p:cNvSpPr>
            <a:spLocks noGrp="1"/>
          </p:cNvSpPr>
          <p:nvPr>
            <p:ph type="subTitle" idx="1"/>
          </p:nvPr>
        </p:nvSpPr>
        <p:spPr>
          <a:xfrm>
            <a:off x="848678" y="4177553"/>
            <a:ext cx="7589520" cy="893944"/>
          </a:xfrm>
        </p:spPr>
        <p:txBody>
          <a:bodyPr/>
          <a:lstStyle/>
          <a:p>
            <a:pPr algn="ctr"/>
            <a:r>
              <a:rPr lang="en-US" sz="1800" dirty="0" smtClean="0"/>
              <a:t>Kerri McGowan Lowrey, JD, MPH</a:t>
            </a:r>
            <a:endParaRPr lang="en-US" sz="1800" dirty="0"/>
          </a:p>
          <a:p>
            <a:pPr algn="ctr">
              <a:spcAft>
                <a:spcPts val="600"/>
              </a:spcAft>
            </a:pPr>
            <a:r>
              <a:rPr lang="en-US" sz="1800" i="1" dirty="0"/>
              <a:t>Network for Public Health Law – Eastern Region </a:t>
            </a:r>
          </a:p>
          <a:p>
            <a:pPr algn="r"/>
            <a:r>
              <a:rPr lang="en-US" dirty="0"/>
              <a:t> </a:t>
            </a:r>
          </a:p>
        </p:txBody>
      </p:sp>
      <p:sp>
        <p:nvSpPr>
          <p:cNvPr id="9" name="Subtitle 2"/>
          <p:cNvSpPr txBox="1">
            <a:spLocks/>
          </p:cNvSpPr>
          <p:nvPr/>
        </p:nvSpPr>
        <p:spPr>
          <a:xfrm>
            <a:off x="440267" y="5334000"/>
            <a:ext cx="8406342" cy="1104053"/>
          </a:xfrm>
          <a:prstGeom prst="rect">
            <a:avLst/>
          </a:prstGeom>
        </p:spPr>
        <p:txBody>
          <a:bodyPr vert="horz" wrap="square" lIns="0" tIns="0" rIns="0" bIns="0" rtlCol="0">
            <a:normAutofit/>
          </a:bodyPr>
          <a:lstStyle>
            <a:lvl1pPr marL="0" indent="0" algn="l" defTabSz="457200" rtl="0" eaLnBrk="1" latinLnBrk="0" hangingPunct="1">
              <a:lnSpc>
                <a:spcPct val="100000"/>
              </a:lnSpc>
              <a:spcBef>
                <a:spcPts val="0"/>
              </a:spcBef>
              <a:spcAft>
                <a:spcPts val="1000"/>
              </a:spcAft>
              <a:buClr>
                <a:schemeClr val="tx1">
                  <a:lumMod val="75000"/>
                  <a:lumOff val="25000"/>
                </a:schemeClr>
              </a:buClr>
              <a:buFontTx/>
              <a:buNone/>
              <a:defRPr sz="1400" b="1" kern="1200" baseline="0">
                <a:solidFill>
                  <a:schemeClr val="tx1"/>
                </a:solidFill>
                <a:latin typeface="Palatino Linotype" pitchFamily="18" charset="0"/>
                <a:ea typeface="+mn-ea"/>
                <a:cs typeface="+mn-cs"/>
              </a:defRPr>
            </a:lvl1pPr>
            <a:lvl2pPr marL="457200" indent="0" algn="ctr" defTabSz="457200" rtl="0" eaLnBrk="1" latinLnBrk="0" hangingPunct="1">
              <a:lnSpc>
                <a:spcPct val="100000"/>
              </a:lnSpc>
              <a:spcBef>
                <a:spcPts val="0"/>
              </a:spcBef>
              <a:spcAft>
                <a:spcPts val="1000"/>
              </a:spcAft>
              <a:buClr>
                <a:schemeClr val="tx1"/>
              </a:buClr>
              <a:buFont typeface="Lucida Grande"/>
              <a:buNone/>
              <a:defRPr sz="1600" b="1" kern="1200">
                <a:solidFill>
                  <a:schemeClr val="tx1">
                    <a:tint val="75000"/>
                  </a:schemeClr>
                </a:solidFill>
                <a:latin typeface="Palatino Linotype" pitchFamily="18" charset="0"/>
                <a:ea typeface="+mn-ea"/>
                <a:cs typeface="+mn-cs"/>
              </a:defRPr>
            </a:lvl2pPr>
            <a:lvl3pPr marL="914400" marR="0" indent="0" algn="ctr" defTabSz="457200" rtl="0" eaLnBrk="1" fontAlgn="auto" latinLnBrk="0" hangingPunct="1">
              <a:lnSpc>
                <a:spcPct val="120000"/>
              </a:lnSpc>
              <a:spcBef>
                <a:spcPts val="0"/>
              </a:spcBef>
              <a:spcAft>
                <a:spcPts val="300"/>
              </a:spcAft>
              <a:buClrTx/>
              <a:buSzTx/>
              <a:buFontTx/>
              <a:buNone/>
              <a:tabLst/>
              <a:defRPr sz="1400" kern="1200">
                <a:solidFill>
                  <a:schemeClr val="tx1">
                    <a:tint val="75000"/>
                  </a:schemeClr>
                </a:solidFill>
                <a:latin typeface="Palatino Linotype" pitchFamily="18" charset="0"/>
                <a:ea typeface="+mn-ea"/>
                <a:cs typeface="+mn-cs"/>
              </a:defRPr>
            </a:lvl3pPr>
            <a:lvl4pPr marL="1371600" indent="0" algn="ctr" defTabSz="457200" rtl="0" eaLnBrk="1" latinLnBrk="0" hangingPunct="1">
              <a:lnSpc>
                <a:spcPct val="120000"/>
              </a:lnSpc>
              <a:spcBef>
                <a:spcPts val="0"/>
              </a:spcBef>
              <a:spcAft>
                <a:spcPts val="300"/>
              </a:spcAft>
              <a:buFont typeface="Lucida Grande"/>
              <a:buNone/>
              <a:defRPr sz="1200" kern="1200">
                <a:solidFill>
                  <a:schemeClr val="tx1">
                    <a:tint val="75000"/>
                  </a:schemeClr>
                </a:solidFill>
                <a:latin typeface="Palatino Linotype" pitchFamily="18" charset="0"/>
                <a:ea typeface="+mn-ea"/>
                <a:cs typeface="+mn-cs"/>
              </a:defRPr>
            </a:lvl4pPr>
            <a:lvl5pPr marL="1828800" marR="0" indent="0" algn="ctr" defTabSz="457200" rtl="0" eaLnBrk="1" fontAlgn="auto" latinLnBrk="0" hangingPunct="1">
              <a:lnSpc>
                <a:spcPct val="120000"/>
              </a:lnSpc>
              <a:spcBef>
                <a:spcPts val="300"/>
              </a:spcBef>
              <a:spcAft>
                <a:spcPts val="300"/>
              </a:spcAft>
              <a:buClrTx/>
              <a:buSzTx/>
              <a:buFont typeface="Arial"/>
              <a:buNone/>
              <a:tabLst/>
              <a:defRPr lang="en-US" sz="1200" kern="1200">
                <a:solidFill>
                  <a:schemeClr val="tx1">
                    <a:tint val="75000"/>
                  </a:schemeClr>
                </a:solidFill>
                <a:latin typeface="Palatino Linotype" pitchFamily="18"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000"/>
              </a:spcAft>
              <a:buClr>
                <a:srgbClr val="404040">
                  <a:lumMod val="75000"/>
                  <a:lumOff val="25000"/>
                </a:srgbClr>
              </a:buClr>
              <a:buSzTx/>
              <a:buFontTx/>
              <a:buNone/>
              <a:tabLst/>
              <a:defRPr/>
            </a:pPr>
            <a:endParaRPr kumimoji="0" lang="en-US" sz="2600" b="1" i="0" u="none" strike="noStrike" kern="1200" cap="none" spc="0" normalizeH="0" baseline="0" noProof="0" dirty="0">
              <a:ln>
                <a:noFill/>
              </a:ln>
              <a:solidFill>
                <a:srgbClr val="404040"/>
              </a:solidFill>
              <a:effectLst/>
              <a:uLnTx/>
              <a:uFillTx/>
              <a:latin typeface="Palatino Linotype" pitchFamily="18" charset="0"/>
              <a:ea typeface="+mn-ea"/>
              <a:cs typeface="+mn-cs"/>
            </a:endParaRPr>
          </a:p>
        </p:txBody>
      </p:sp>
      <p:sp>
        <p:nvSpPr>
          <p:cNvPr id="5" name="TextBox 4"/>
          <p:cNvSpPr txBox="1"/>
          <p:nvPr/>
        </p:nvSpPr>
        <p:spPr>
          <a:xfrm>
            <a:off x="418325" y="5471143"/>
            <a:ext cx="8552329"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04040"/>
                </a:solidFill>
                <a:effectLst/>
                <a:uLnTx/>
                <a:uFillTx/>
                <a:latin typeface="Book Antiqua" pitchFamily="18" charset="0"/>
                <a:ea typeface="+mn-ea"/>
                <a:cs typeface="+mn-cs"/>
              </a:rPr>
              <a:t>Lobbying and Advocacy: A Primer for New Hampshire Non-Profit Advocates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04040"/>
                </a:solidFill>
                <a:effectLst/>
                <a:uLnTx/>
                <a:uFillTx/>
                <a:latin typeface="Book Antiqua" pitchFamily="18" charset="0"/>
                <a:ea typeface="+mn-ea"/>
                <a:cs typeface="+mn-cs"/>
              </a:rPr>
              <a:t>February 15, 2018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04040"/>
                </a:solidFill>
                <a:effectLst/>
                <a:uLnTx/>
                <a:uFillTx/>
                <a:latin typeface="Book Antiqua" pitchFamily="18" charset="0"/>
                <a:ea typeface="+mn-ea"/>
                <a:cs typeface="+mn-cs"/>
              </a:rPr>
              <a:t>University of New Hampshire School of Law</a:t>
            </a:r>
          </a:p>
        </p:txBody>
      </p:sp>
    </p:spTree>
    <p:extLst>
      <p:ext uri="{BB962C8B-B14F-4D97-AF65-F5344CB8AC3E}">
        <p14:creationId xmlns:p14="http://schemas.microsoft.com/office/powerpoint/2010/main" val="304276278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658"/>
            <a:ext cx="9144000" cy="461665"/>
          </a:xfrm>
        </p:spPr>
        <p:txBody>
          <a:bodyPr/>
          <a:lstStyle/>
          <a:p>
            <a:pPr algn="ctr"/>
            <a:r>
              <a:rPr lang="en-US" sz="3000" dirty="0" smtClean="0"/>
              <a:t>State Law</a:t>
            </a:r>
            <a:endParaRPr lang="en-US" sz="3000" dirty="0"/>
          </a:p>
        </p:txBody>
      </p:sp>
      <p:pic>
        <p:nvPicPr>
          <p:cNvPr id="3" name="Picture 2"/>
          <p:cNvPicPr>
            <a:picLocks noChangeAspect="1"/>
          </p:cNvPicPr>
          <p:nvPr/>
        </p:nvPicPr>
        <p:blipFill>
          <a:blip r:embed="rId3"/>
          <a:stretch>
            <a:fillRect/>
          </a:stretch>
        </p:blipFill>
        <p:spPr>
          <a:xfrm>
            <a:off x="5812301" y="948037"/>
            <a:ext cx="2926080" cy="2192368"/>
          </a:xfrm>
          <a:prstGeom prst="rect">
            <a:avLst/>
          </a:prstGeom>
        </p:spPr>
      </p:pic>
    </p:spTree>
    <p:extLst>
      <p:ext uri="{BB962C8B-B14F-4D97-AF65-F5344CB8AC3E}">
        <p14:creationId xmlns:p14="http://schemas.microsoft.com/office/powerpoint/2010/main" val="396661520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39" y="1192561"/>
            <a:ext cx="8656320" cy="430887"/>
          </a:xfrm>
        </p:spPr>
        <p:txBody>
          <a:bodyPr/>
          <a:lstStyle/>
          <a:p>
            <a:r>
              <a:rPr lang="en-US" sz="2800" dirty="0" smtClean="0">
                <a:solidFill>
                  <a:schemeClr val="bg2"/>
                </a:solidFill>
              </a:rPr>
              <a:t>New Hampshire Lobbying Law</a:t>
            </a:r>
            <a:endParaRPr lang="en-US" sz="2800" dirty="0">
              <a:solidFill>
                <a:schemeClr val="bg2"/>
              </a:solidFill>
            </a:endParaRPr>
          </a:p>
        </p:txBody>
      </p:sp>
      <p:sp>
        <p:nvSpPr>
          <p:cNvPr id="3" name="Content Placeholder 2"/>
          <p:cNvSpPr>
            <a:spLocks noGrp="1"/>
          </p:cNvSpPr>
          <p:nvPr>
            <p:ph sz="quarter" idx="1"/>
          </p:nvPr>
        </p:nvSpPr>
        <p:spPr>
          <a:xfrm>
            <a:off x="502539" y="2123861"/>
            <a:ext cx="8229600" cy="3247043"/>
          </a:xfrm>
        </p:spPr>
        <p:txBody>
          <a:bodyPr/>
          <a:lstStyle/>
          <a:p>
            <a:pPr marL="285750" lvl="2" indent="-285750">
              <a:lnSpc>
                <a:spcPct val="100000"/>
              </a:lnSpc>
              <a:spcAft>
                <a:spcPts val="600"/>
              </a:spcAft>
              <a:buClr>
                <a:srgbClr val="404040">
                  <a:lumMod val="75000"/>
                  <a:lumOff val="25000"/>
                </a:srgbClr>
              </a:buClr>
              <a:buFont typeface="Wingdings" panose="05000000000000000000" pitchFamily="2" charset="2"/>
              <a:buChar char="§"/>
            </a:pPr>
            <a:r>
              <a:rPr lang="en-US" sz="2400" dirty="0" smtClean="0"/>
              <a:t>Registration: lobbyists must register with Secretary of State. </a:t>
            </a:r>
          </a:p>
          <a:p>
            <a:pPr marL="285750" lvl="2" indent="-285750">
              <a:lnSpc>
                <a:spcPct val="100000"/>
              </a:lnSpc>
              <a:spcAft>
                <a:spcPts val="600"/>
              </a:spcAft>
              <a:buClr>
                <a:srgbClr val="404040">
                  <a:lumMod val="75000"/>
                  <a:lumOff val="25000"/>
                </a:srgbClr>
              </a:buClr>
              <a:buFont typeface="Wingdings" panose="05000000000000000000" pitchFamily="2" charset="2"/>
              <a:buChar char="§"/>
            </a:pPr>
            <a:r>
              <a:rPr lang="en-US" sz="2400" dirty="0" smtClean="0"/>
              <a:t>A “lobbyist” is employed </a:t>
            </a:r>
            <a:r>
              <a:rPr lang="en-US" sz="2400" i="1" dirty="0" smtClean="0"/>
              <a:t>for consideration </a:t>
            </a:r>
            <a:r>
              <a:rPr lang="en-US" sz="2400" dirty="0" smtClean="0"/>
              <a:t>by any entity other than the state: </a:t>
            </a:r>
            <a:endParaRPr lang="en-US" sz="2400" dirty="0"/>
          </a:p>
          <a:p>
            <a:pPr marL="514350" lvl="3" indent="-285750">
              <a:lnSpc>
                <a:spcPct val="100000"/>
              </a:lnSpc>
              <a:spcAft>
                <a:spcPts val="600"/>
              </a:spcAft>
              <a:buClr>
                <a:srgbClr val="404040">
                  <a:lumMod val="75000"/>
                  <a:lumOff val="25000"/>
                </a:srgbClr>
              </a:buClr>
              <a:buFont typeface="Wingdings" panose="05000000000000000000" pitchFamily="2" charset="2"/>
              <a:buChar char="§"/>
            </a:pPr>
            <a:r>
              <a:rPr lang="en-US" sz="2000" dirty="0" smtClean="0">
                <a:solidFill>
                  <a:schemeClr val="bg2"/>
                </a:solidFill>
              </a:rPr>
              <a:t>to </a:t>
            </a:r>
            <a:r>
              <a:rPr lang="en-US" sz="2000" dirty="0">
                <a:solidFill>
                  <a:schemeClr val="bg2"/>
                </a:solidFill>
              </a:rPr>
              <a:t>promote or oppose any legislation pending or proposed before the general court, or </a:t>
            </a:r>
            <a:endParaRPr lang="en-US" sz="2000" dirty="0" smtClean="0">
              <a:solidFill>
                <a:schemeClr val="bg2"/>
              </a:solidFill>
            </a:endParaRPr>
          </a:p>
          <a:p>
            <a:pPr marL="514350" lvl="3" indent="-285750">
              <a:lnSpc>
                <a:spcPct val="100000"/>
              </a:lnSpc>
              <a:spcAft>
                <a:spcPts val="600"/>
              </a:spcAft>
              <a:buClr>
                <a:srgbClr val="404040">
                  <a:lumMod val="75000"/>
                  <a:lumOff val="25000"/>
                </a:srgbClr>
              </a:buClr>
              <a:buFont typeface="Wingdings" panose="05000000000000000000" pitchFamily="2" charset="2"/>
              <a:buChar char="§"/>
            </a:pPr>
            <a:r>
              <a:rPr lang="en-US" sz="2000" dirty="0" smtClean="0">
                <a:solidFill>
                  <a:schemeClr val="bg2"/>
                </a:solidFill>
              </a:rPr>
              <a:t>any </a:t>
            </a:r>
            <a:r>
              <a:rPr lang="en-US" sz="2000" dirty="0">
                <a:solidFill>
                  <a:schemeClr val="bg2"/>
                </a:solidFill>
              </a:rPr>
              <a:t>action by the governor, governor and council, or any state agency, where such action concerns legislation or contracts pending or proposed before the general court. </a:t>
            </a:r>
            <a:r>
              <a:rPr lang="en-US" sz="2000" dirty="0" smtClean="0">
                <a:solidFill>
                  <a:schemeClr val="bg2"/>
                </a:solidFill>
              </a:rPr>
              <a:t>(N.H</a:t>
            </a:r>
            <a:r>
              <a:rPr lang="en-US" sz="2000" dirty="0">
                <a:solidFill>
                  <a:schemeClr val="bg2"/>
                </a:solidFill>
              </a:rPr>
              <a:t>. Rev. Stat. Ann. § </a:t>
            </a:r>
            <a:r>
              <a:rPr lang="en-US" sz="2000" dirty="0" smtClean="0">
                <a:solidFill>
                  <a:schemeClr val="bg2"/>
                </a:solidFill>
              </a:rPr>
              <a:t>15:1)</a:t>
            </a:r>
            <a:endParaRPr lang="en-US" sz="2200" dirty="0">
              <a:solidFill>
                <a:schemeClr val="bg2"/>
              </a:solidFill>
            </a:endParaRPr>
          </a:p>
        </p:txBody>
      </p:sp>
    </p:spTree>
    <p:extLst>
      <p:ext uri="{BB962C8B-B14F-4D97-AF65-F5344CB8AC3E}">
        <p14:creationId xmlns:p14="http://schemas.microsoft.com/office/powerpoint/2010/main" val="188211602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39" y="1226015"/>
            <a:ext cx="8656320" cy="430887"/>
          </a:xfrm>
        </p:spPr>
        <p:txBody>
          <a:bodyPr/>
          <a:lstStyle/>
          <a:p>
            <a:r>
              <a:rPr lang="en-US" sz="2800" dirty="0" smtClean="0">
                <a:solidFill>
                  <a:schemeClr val="bg2"/>
                </a:solidFill>
              </a:rPr>
              <a:t>New Hampshire Lobbying Law</a:t>
            </a:r>
            <a:endParaRPr lang="en-US" sz="2800" dirty="0">
              <a:solidFill>
                <a:schemeClr val="bg2"/>
              </a:solidFill>
            </a:endParaRPr>
          </a:p>
        </p:txBody>
      </p:sp>
      <p:sp>
        <p:nvSpPr>
          <p:cNvPr id="3" name="Content Placeholder 2"/>
          <p:cNvSpPr>
            <a:spLocks noGrp="1"/>
          </p:cNvSpPr>
          <p:nvPr>
            <p:ph sz="quarter" idx="1"/>
          </p:nvPr>
        </p:nvSpPr>
        <p:spPr>
          <a:xfrm>
            <a:off x="502539" y="2045803"/>
            <a:ext cx="8229600" cy="3754874"/>
          </a:xfrm>
        </p:spPr>
        <p:txBody>
          <a:bodyPr/>
          <a:lstStyle/>
          <a:p>
            <a:pPr marL="285750" lvl="2" indent="-285750">
              <a:lnSpc>
                <a:spcPct val="100000"/>
              </a:lnSpc>
              <a:spcAft>
                <a:spcPts val="600"/>
              </a:spcAft>
              <a:buClr>
                <a:srgbClr val="404040">
                  <a:lumMod val="75000"/>
                  <a:lumOff val="25000"/>
                </a:srgbClr>
              </a:buClr>
              <a:buFont typeface="Wingdings" panose="05000000000000000000" pitchFamily="2" charset="2"/>
              <a:buChar char="§"/>
            </a:pPr>
            <a:r>
              <a:rPr lang="en-US" sz="2400" dirty="0" smtClean="0"/>
              <a:t>Several exceptions, including:</a:t>
            </a:r>
          </a:p>
          <a:p>
            <a:pPr marL="514350" lvl="3" indent="-285750">
              <a:lnSpc>
                <a:spcPct val="100000"/>
              </a:lnSpc>
              <a:spcAft>
                <a:spcPts val="600"/>
              </a:spcAft>
              <a:buClr>
                <a:srgbClr val="404040">
                  <a:lumMod val="75000"/>
                  <a:lumOff val="25000"/>
                </a:srgbClr>
              </a:buClr>
              <a:buFont typeface="Wingdings" panose="05000000000000000000" pitchFamily="2" charset="2"/>
              <a:buChar char="§"/>
            </a:pPr>
            <a:r>
              <a:rPr lang="en-US" sz="2000" dirty="0" smtClean="0">
                <a:solidFill>
                  <a:schemeClr val="bg2"/>
                </a:solidFill>
              </a:rPr>
              <a:t>Public </a:t>
            </a:r>
            <a:r>
              <a:rPr lang="en-US" sz="2000" dirty="0">
                <a:solidFill>
                  <a:schemeClr val="bg2"/>
                </a:solidFill>
              </a:rPr>
              <a:t>testimony before a legislative committee or subcommittee. </a:t>
            </a:r>
          </a:p>
          <a:p>
            <a:pPr marL="514350" lvl="3" indent="-285750">
              <a:lnSpc>
                <a:spcPct val="100000"/>
              </a:lnSpc>
              <a:spcAft>
                <a:spcPts val="600"/>
              </a:spcAft>
              <a:buClr>
                <a:srgbClr val="404040">
                  <a:lumMod val="75000"/>
                  <a:lumOff val="25000"/>
                </a:srgbClr>
              </a:buClr>
              <a:buFont typeface="Wingdings" panose="05000000000000000000" pitchFamily="2" charset="2"/>
              <a:buChar char="§"/>
            </a:pPr>
            <a:r>
              <a:rPr lang="en-US" sz="2000" dirty="0" smtClean="0">
                <a:solidFill>
                  <a:schemeClr val="bg2"/>
                </a:solidFill>
              </a:rPr>
              <a:t>A </a:t>
            </a:r>
            <a:r>
              <a:rPr lang="en-US" sz="2000" dirty="0">
                <a:solidFill>
                  <a:schemeClr val="bg2"/>
                </a:solidFill>
              </a:rPr>
              <a:t>written document filed in the course of a public proceeding or any other communication that is made on the record in a public </a:t>
            </a:r>
            <a:r>
              <a:rPr lang="en-US" sz="2000" dirty="0" smtClean="0">
                <a:solidFill>
                  <a:schemeClr val="bg2"/>
                </a:solidFill>
              </a:rPr>
              <a:t>proceeding.</a:t>
            </a:r>
            <a:endParaRPr lang="en-US" sz="2000" dirty="0">
              <a:solidFill>
                <a:schemeClr val="bg2"/>
              </a:solidFill>
            </a:endParaRPr>
          </a:p>
          <a:p>
            <a:pPr marL="514350" lvl="3" indent="-285750">
              <a:lnSpc>
                <a:spcPct val="100000"/>
              </a:lnSpc>
              <a:spcAft>
                <a:spcPts val="600"/>
              </a:spcAft>
              <a:buClr>
                <a:srgbClr val="404040">
                  <a:lumMod val="75000"/>
                  <a:lumOff val="25000"/>
                </a:srgbClr>
              </a:buClr>
              <a:buFont typeface="Wingdings" panose="05000000000000000000" pitchFamily="2" charset="2"/>
              <a:buChar char="§"/>
            </a:pPr>
            <a:r>
              <a:rPr lang="en-US" sz="2000" dirty="0" smtClean="0">
                <a:solidFill>
                  <a:schemeClr val="bg2"/>
                </a:solidFill>
              </a:rPr>
              <a:t>Communication </a:t>
            </a:r>
            <a:r>
              <a:rPr lang="en-US" sz="2000" dirty="0">
                <a:solidFill>
                  <a:schemeClr val="bg2"/>
                </a:solidFill>
              </a:rPr>
              <a:t>made by a public official acting in the public official's official capacity. </a:t>
            </a:r>
          </a:p>
          <a:p>
            <a:pPr marL="514350" lvl="3" indent="-285750">
              <a:lnSpc>
                <a:spcPct val="100000"/>
              </a:lnSpc>
              <a:spcAft>
                <a:spcPts val="600"/>
              </a:spcAft>
              <a:buClr>
                <a:srgbClr val="404040">
                  <a:lumMod val="75000"/>
                  <a:lumOff val="25000"/>
                </a:srgbClr>
              </a:buClr>
              <a:buFont typeface="Wingdings" panose="05000000000000000000" pitchFamily="2" charset="2"/>
              <a:buChar char="§"/>
            </a:pPr>
            <a:r>
              <a:rPr lang="en-US" sz="2000" dirty="0" smtClean="0">
                <a:solidFill>
                  <a:schemeClr val="bg2"/>
                </a:solidFill>
              </a:rPr>
              <a:t>Communication </a:t>
            </a:r>
            <a:r>
              <a:rPr lang="en-US" sz="2000" dirty="0">
                <a:solidFill>
                  <a:schemeClr val="bg2"/>
                </a:solidFill>
              </a:rPr>
              <a:t>made in a speech, article, publication, or other material that is distributed and made available to the public, or through radio, television, cable television, the Internet, or other medium of mass </a:t>
            </a:r>
            <a:r>
              <a:rPr lang="en-US" sz="2000" dirty="0" smtClean="0">
                <a:solidFill>
                  <a:schemeClr val="bg2"/>
                </a:solidFill>
              </a:rPr>
              <a:t>communication.</a:t>
            </a:r>
            <a:endParaRPr lang="en-US" sz="2000" dirty="0">
              <a:solidFill>
                <a:schemeClr val="bg2"/>
              </a:solidFill>
            </a:endParaRPr>
          </a:p>
        </p:txBody>
      </p:sp>
    </p:spTree>
    <p:extLst>
      <p:ext uri="{BB962C8B-B14F-4D97-AF65-F5344CB8AC3E}">
        <p14:creationId xmlns:p14="http://schemas.microsoft.com/office/powerpoint/2010/main" val="383778193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39" y="1226015"/>
            <a:ext cx="8656320" cy="430887"/>
          </a:xfrm>
        </p:spPr>
        <p:txBody>
          <a:bodyPr/>
          <a:lstStyle/>
          <a:p>
            <a:r>
              <a:rPr lang="en-US" sz="2800" dirty="0" smtClean="0">
                <a:solidFill>
                  <a:schemeClr val="bg2"/>
                </a:solidFill>
              </a:rPr>
              <a:t>New Hampshire Lobbying Law</a:t>
            </a:r>
            <a:endParaRPr lang="en-US" sz="2800" dirty="0">
              <a:solidFill>
                <a:schemeClr val="bg2"/>
              </a:solidFill>
            </a:endParaRPr>
          </a:p>
        </p:txBody>
      </p:sp>
      <p:sp>
        <p:nvSpPr>
          <p:cNvPr id="3" name="Content Placeholder 2"/>
          <p:cNvSpPr>
            <a:spLocks noGrp="1"/>
          </p:cNvSpPr>
          <p:nvPr>
            <p:ph sz="quarter" idx="1"/>
          </p:nvPr>
        </p:nvSpPr>
        <p:spPr>
          <a:xfrm>
            <a:off x="502539" y="2045803"/>
            <a:ext cx="8229600" cy="3877985"/>
          </a:xfrm>
        </p:spPr>
        <p:txBody>
          <a:bodyPr/>
          <a:lstStyle/>
          <a:p>
            <a:pPr marL="285750" lvl="2" indent="-285750">
              <a:lnSpc>
                <a:spcPct val="100000"/>
              </a:lnSpc>
              <a:spcAft>
                <a:spcPts val="600"/>
              </a:spcAft>
              <a:buClr>
                <a:srgbClr val="404040">
                  <a:lumMod val="75000"/>
                  <a:lumOff val="25000"/>
                </a:srgbClr>
              </a:buClr>
              <a:buFont typeface="Wingdings" panose="05000000000000000000" pitchFamily="2" charset="2"/>
              <a:buChar char="§"/>
            </a:pPr>
            <a:r>
              <a:rPr lang="en-US" sz="2400" dirty="0" smtClean="0"/>
              <a:t>Lobbyists must report expenditures, honoraria, political contributions, etc.</a:t>
            </a:r>
          </a:p>
          <a:p>
            <a:pPr marL="285750" lvl="2" indent="-285750">
              <a:lnSpc>
                <a:spcPct val="100000"/>
              </a:lnSpc>
              <a:spcAft>
                <a:spcPts val="600"/>
              </a:spcAft>
              <a:buClr>
                <a:srgbClr val="404040">
                  <a:lumMod val="75000"/>
                  <a:lumOff val="25000"/>
                </a:srgbClr>
              </a:buClr>
              <a:buFont typeface="Wingdings" panose="05000000000000000000" pitchFamily="2" charset="2"/>
              <a:buChar char="§"/>
            </a:pPr>
            <a:r>
              <a:rPr lang="en-US" sz="2400" dirty="0" smtClean="0"/>
              <a:t>Use of public funds to lobby</a:t>
            </a:r>
            <a:endParaRPr lang="en-US" sz="2000" dirty="0">
              <a:solidFill>
                <a:schemeClr val="bg2"/>
              </a:solidFill>
            </a:endParaRPr>
          </a:p>
          <a:p>
            <a:pPr marL="514350" lvl="3" indent="-285750">
              <a:lnSpc>
                <a:spcPct val="100000"/>
              </a:lnSpc>
              <a:spcAft>
                <a:spcPts val="600"/>
              </a:spcAft>
              <a:buClr>
                <a:srgbClr val="404040">
                  <a:lumMod val="75000"/>
                  <a:lumOff val="25000"/>
                </a:srgbClr>
              </a:buClr>
              <a:buFont typeface="Wingdings" panose="05000000000000000000" pitchFamily="2" charset="2"/>
              <a:buChar char="§"/>
            </a:pPr>
            <a:r>
              <a:rPr lang="en-US" sz="2000" dirty="0" smtClean="0">
                <a:solidFill>
                  <a:schemeClr val="bg2"/>
                </a:solidFill>
              </a:rPr>
              <a:t>State funds cannot be used to lobby </a:t>
            </a:r>
            <a:r>
              <a:rPr lang="en-US" sz="2000" dirty="0">
                <a:solidFill>
                  <a:schemeClr val="bg2"/>
                </a:solidFill>
              </a:rPr>
              <a:t>or attempt to influence legislation, participate in political activity, or contribute funds to any engaged in these activities. </a:t>
            </a:r>
            <a:r>
              <a:rPr lang="en-US" sz="2000" dirty="0" smtClean="0">
                <a:solidFill>
                  <a:schemeClr val="bg2"/>
                </a:solidFill>
              </a:rPr>
              <a:t>(N.H</a:t>
            </a:r>
            <a:r>
              <a:rPr lang="en-US" sz="2000" dirty="0">
                <a:solidFill>
                  <a:schemeClr val="bg2"/>
                </a:solidFill>
              </a:rPr>
              <a:t>. Rev. Stat. Ann. § </a:t>
            </a:r>
            <a:r>
              <a:rPr lang="en-US" sz="2000" dirty="0" smtClean="0">
                <a:solidFill>
                  <a:schemeClr val="bg2"/>
                </a:solidFill>
              </a:rPr>
              <a:t>15:5). </a:t>
            </a:r>
          </a:p>
          <a:p>
            <a:pPr marL="514350" lvl="3" indent="-285750">
              <a:lnSpc>
                <a:spcPct val="100000"/>
              </a:lnSpc>
              <a:spcAft>
                <a:spcPts val="600"/>
              </a:spcAft>
              <a:buClr>
                <a:srgbClr val="404040">
                  <a:lumMod val="75000"/>
                  <a:lumOff val="25000"/>
                </a:srgbClr>
              </a:buClr>
              <a:buFont typeface="Wingdings" panose="05000000000000000000" pitchFamily="2" charset="2"/>
              <a:buChar char="§"/>
            </a:pPr>
            <a:r>
              <a:rPr lang="en-US" sz="2000" dirty="0" smtClean="0">
                <a:solidFill>
                  <a:schemeClr val="bg2"/>
                </a:solidFill>
              </a:rPr>
              <a:t>Any </a:t>
            </a:r>
            <a:r>
              <a:rPr lang="en-US" sz="2000" dirty="0">
                <a:solidFill>
                  <a:schemeClr val="bg2"/>
                </a:solidFill>
              </a:rPr>
              <a:t>recipient of a grant or appropriation of state funds that wishes to engage in any of these </a:t>
            </a:r>
            <a:r>
              <a:rPr lang="en-US" sz="2000" dirty="0" smtClean="0">
                <a:solidFill>
                  <a:schemeClr val="bg2"/>
                </a:solidFill>
              </a:rPr>
              <a:t>activities must </a:t>
            </a:r>
            <a:r>
              <a:rPr lang="en-US" sz="2000" b="1" dirty="0" smtClean="0">
                <a:solidFill>
                  <a:srgbClr val="C00000"/>
                </a:solidFill>
              </a:rPr>
              <a:t>physically </a:t>
            </a:r>
            <a:r>
              <a:rPr lang="en-US" sz="2000" b="1" dirty="0">
                <a:solidFill>
                  <a:srgbClr val="C00000"/>
                </a:solidFill>
              </a:rPr>
              <a:t>and financially separate</a:t>
            </a:r>
            <a:r>
              <a:rPr lang="en-US" sz="2000" dirty="0">
                <a:solidFill>
                  <a:schemeClr val="bg2"/>
                </a:solidFill>
              </a:rPr>
              <a:t> </a:t>
            </a:r>
            <a:r>
              <a:rPr lang="en-US" sz="2000" dirty="0" smtClean="0">
                <a:solidFill>
                  <a:schemeClr val="bg2"/>
                </a:solidFill>
              </a:rPr>
              <a:t>state funds from </a:t>
            </a:r>
            <a:r>
              <a:rPr lang="en-US" sz="2000" dirty="0">
                <a:solidFill>
                  <a:schemeClr val="bg2"/>
                </a:solidFill>
              </a:rPr>
              <a:t>any non-state funds that may be used for any of these purposes. </a:t>
            </a:r>
            <a:endParaRPr lang="en-US" sz="2000" dirty="0" smtClean="0">
              <a:solidFill>
                <a:schemeClr val="bg2"/>
              </a:solidFill>
            </a:endParaRPr>
          </a:p>
          <a:p>
            <a:pPr marL="514350" lvl="3" indent="-285750">
              <a:lnSpc>
                <a:spcPct val="100000"/>
              </a:lnSpc>
              <a:spcAft>
                <a:spcPts val="600"/>
              </a:spcAft>
              <a:buClr>
                <a:srgbClr val="404040">
                  <a:lumMod val="75000"/>
                  <a:lumOff val="25000"/>
                </a:srgbClr>
              </a:buClr>
              <a:buFont typeface="Wingdings" panose="05000000000000000000" pitchFamily="2" charset="2"/>
              <a:buChar char="§"/>
            </a:pPr>
            <a:r>
              <a:rPr lang="en-US" sz="2000" dirty="0" smtClean="0">
                <a:solidFill>
                  <a:schemeClr val="bg2"/>
                </a:solidFill>
              </a:rPr>
              <a:t>Bookkeeping “separation” is </a:t>
            </a:r>
            <a:r>
              <a:rPr lang="en-US" sz="2000" dirty="0">
                <a:solidFill>
                  <a:schemeClr val="bg2"/>
                </a:solidFill>
              </a:rPr>
              <a:t>not </a:t>
            </a:r>
            <a:r>
              <a:rPr lang="en-US" sz="2000" dirty="0" smtClean="0">
                <a:solidFill>
                  <a:schemeClr val="bg2"/>
                </a:solidFill>
              </a:rPr>
              <a:t>sufficient</a:t>
            </a:r>
            <a:r>
              <a:rPr lang="en-US" sz="2000" dirty="0">
                <a:solidFill>
                  <a:schemeClr val="bg2"/>
                </a:solidFill>
              </a:rPr>
              <a:t>.</a:t>
            </a:r>
          </a:p>
        </p:txBody>
      </p:sp>
    </p:spTree>
    <p:extLst>
      <p:ext uri="{BB962C8B-B14F-4D97-AF65-F5344CB8AC3E}">
        <p14:creationId xmlns:p14="http://schemas.microsoft.com/office/powerpoint/2010/main" val="423552880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2920"/>
            <a:ext cx="9144000" cy="461665"/>
          </a:xfrm>
        </p:spPr>
        <p:txBody>
          <a:bodyPr/>
          <a:lstStyle/>
          <a:p>
            <a:pPr algn="ctr"/>
            <a:r>
              <a:rPr lang="en-US" sz="3000" dirty="0"/>
              <a:t>What if…</a:t>
            </a:r>
          </a:p>
        </p:txBody>
      </p:sp>
    </p:spTree>
    <p:extLst>
      <p:ext uri="{BB962C8B-B14F-4D97-AF65-F5344CB8AC3E}">
        <p14:creationId xmlns:p14="http://schemas.microsoft.com/office/powerpoint/2010/main" val="93773872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43000"/>
            <a:ext cx="8656320" cy="461665"/>
          </a:xfrm>
        </p:spPr>
        <p:txBody>
          <a:bodyPr/>
          <a:lstStyle/>
          <a:p>
            <a:r>
              <a:rPr lang="en-US" sz="3000" dirty="0">
                <a:solidFill>
                  <a:schemeClr val="bg2"/>
                </a:solidFill>
              </a:rPr>
              <a:t>Scenario #1</a:t>
            </a:r>
          </a:p>
        </p:txBody>
      </p:sp>
      <p:sp>
        <p:nvSpPr>
          <p:cNvPr id="3" name="Content Placeholder 2"/>
          <p:cNvSpPr>
            <a:spLocks noGrp="1"/>
          </p:cNvSpPr>
          <p:nvPr>
            <p:ph sz="quarter" idx="1"/>
          </p:nvPr>
        </p:nvSpPr>
        <p:spPr>
          <a:xfrm>
            <a:off x="575214" y="2034297"/>
            <a:ext cx="7396480" cy="3277820"/>
          </a:xfrm>
        </p:spPr>
        <p:txBody>
          <a:bodyPr/>
          <a:lstStyle/>
          <a:p>
            <a:pPr indent="0">
              <a:spcAft>
                <a:spcPts val="1800"/>
              </a:spcAft>
            </a:pPr>
            <a:r>
              <a:rPr lang="en-US" sz="2200" b="0" dirty="0" smtClean="0"/>
              <a:t>You work for a non-profit organization that advocates for child safety. HB 123 would require children, aged 4-8, to be seated in a booster seat in motor vehicles. May you communicate with coalition members and other partners to let them know that HB 123 exists and answer questions about its impact?</a:t>
            </a:r>
          </a:p>
          <a:p>
            <a:pPr marL="285750" indent="-285750">
              <a:spcAft>
                <a:spcPts val="1800"/>
              </a:spcAft>
              <a:buFont typeface="Wingdings" panose="05000000000000000000" pitchFamily="2" charset="2"/>
              <a:buChar char="§"/>
            </a:pPr>
            <a:r>
              <a:rPr lang="en-US" sz="2200" u="sng" dirty="0" smtClean="0">
                <a:solidFill>
                  <a:schemeClr val="bg2"/>
                </a:solidFill>
              </a:rPr>
              <a:t>Yes</a:t>
            </a:r>
            <a:r>
              <a:rPr lang="en-US" sz="2200" b="0" dirty="0" smtClean="0">
                <a:solidFill>
                  <a:schemeClr val="bg2"/>
                </a:solidFill>
              </a:rPr>
              <a:t>. There is no call to action here. But what if you encourage coalition members to contact the legislature in support of the bill? </a:t>
            </a:r>
            <a:endParaRPr lang="en-US" sz="2200" b="0" dirty="0">
              <a:solidFill>
                <a:schemeClr val="bg2"/>
              </a:solidFill>
            </a:endParaRPr>
          </a:p>
        </p:txBody>
      </p:sp>
    </p:spTree>
    <p:extLst>
      <p:ext uri="{BB962C8B-B14F-4D97-AF65-F5344CB8AC3E}">
        <p14:creationId xmlns:p14="http://schemas.microsoft.com/office/powerpoint/2010/main" val="2303064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43000"/>
            <a:ext cx="8656320" cy="461665"/>
          </a:xfrm>
        </p:spPr>
        <p:txBody>
          <a:bodyPr/>
          <a:lstStyle/>
          <a:p>
            <a:r>
              <a:rPr lang="en-US" sz="3000" dirty="0">
                <a:solidFill>
                  <a:schemeClr val="bg2"/>
                </a:solidFill>
              </a:rPr>
              <a:t>Scenario #2</a:t>
            </a:r>
          </a:p>
        </p:txBody>
      </p:sp>
      <p:sp>
        <p:nvSpPr>
          <p:cNvPr id="3" name="Content Placeholder 2"/>
          <p:cNvSpPr>
            <a:spLocks noGrp="1"/>
          </p:cNvSpPr>
          <p:nvPr>
            <p:ph sz="quarter" idx="1"/>
          </p:nvPr>
        </p:nvSpPr>
        <p:spPr>
          <a:xfrm>
            <a:off x="528320" y="1950720"/>
            <a:ext cx="8229600" cy="3231654"/>
          </a:xfrm>
        </p:spPr>
        <p:txBody>
          <a:bodyPr/>
          <a:lstStyle/>
          <a:p>
            <a:pPr indent="0">
              <a:spcAft>
                <a:spcPts val="1800"/>
              </a:spcAft>
            </a:pPr>
            <a:r>
              <a:rPr lang="en-US" sz="2000" b="0" dirty="0"/>
              <a:t>The </a:t>
            </a:r>
            <a:r>
              <a:rPr lang="en-US" sz="2000" b="0" dirty="0" smtClean="0"/>
              <a:t>state holds </a:t>
            </a:r>
            <a:r>
              <a:rPr lang="en-US" sz="2000" b="0" dirty="0"/>
              <a:t>a public hearing to consider </a:t>
            </a:r>
            <a:r>
              <a:rPr lang="en-US" sz="2000" b="0" dirty="0" smtClean="0"/>
              <a:t>granting local control of smoke-free policy. </a:t>
            </a:r>
            <a:r>
              <a:rPr lang="en-US" sz="2000" b="0" dirty="0"/>
              <a:t>May a </a:t>
            </a:r>
            <a:r>
              <a:rPr lang="en-US" sz="2000" b="0" dirty="0" smtClean="0"/>
              <a:t>smoke-free </a:t>
            </a:r>
            <a:r>
              <a:rPr lang="en-US" sz="2000" b="0" dirty="0"/>
              <a:t>coalition that is funded with federal grant dollars inform the public about the hearing and urge people to attend if they are passionate about the issue?</a:t>
            </a:r>
          </a:p>
          <a:p>
            <a:pPr marL="285750" indent="-285750">
              <a:spcAft>
                <a:spcPts val="1800"/>
              </a:spcAft>
              <a:buFont typeface="Wingdings" panose="05000000000000000000" pitchFamily="2" charset="2"/>
              <a:buChar char="§"/>
            </a:pPr>
            <a:r>
              <a:rPr lang="en-US" sz="2000" u="sng" dirty="0">
                <a:solidFill>
                  <a:schemeClr val="bg2"/>
                </a:solidFill>
              </a:rPr>
              <a:t>It depends.</a:t>
            </a:r>
            <a:r>
              <a:rPr lang="en-US" sz="2000" b="0" dirty="0">
                <a:solidFill>
                  <a:schemeClr val="bg2"/>
                </a:solidFill>
              </a:rPr>
              <a:t> Notifying the public of a legislative hearing is </a:t>
            </a:r>
            <a:r>
              <a:rPr lang="en-US" sz="2000" u="sng" dirty="0">
                <a:solidFill>
                  <a:schemeClr val="bg2"/>
                </a:solidFill>
              </a:rPr>
              <a:t>not</a:t>
            </a:r>
            <a:r>
              <a:rPr lang="en-US" sz="2000" b="0" dirty="0">
                <a:solidFill>
                  <a:schemeClr val="bg2"/>
                </a:solidFill>
              </a:rPr>
              <a:t> lobbying. However, if the coalition urged the public to support the bill or otherwise took a side, it would constitute impermissible lobbying. </a:t>
            </a:r>
          </a:p>
          <a:p>
            <a:pPr marL="285750" indent="-285750">
              <a:spcAft>
                <a:spcPts val="1800"/>
              </a:spcAft>
              <a:buFont typeface="Wingdings" panose="05000000000000000000" pitchFamily="2" charset="2"/>
              <a:buChar char="§"/>
            </a:pPr>
            <a:r>
              <a:rPr lang="en-US" sz="2000" b="0" dirty="0">
                <a:solidFill>
                  <a:schemeClr val="bg2"/>
                </a:solidFill>
              </a:rPr>
              <a:t>Also, the coalition may notify its members and urge them to testify since that would not be a communication with the public. </a:t>
            </a:r>
          </a:p>
        </p:txBody>
      </p:sp>
    </p:spTree>
    <p:extLst>
      <p:ext uri="{BB962C8B-B14F-4D97-AF65-F5344CB8AC3E}">
        <p14:creationId xmlns:p14="http://schemas.microsoft.com/office/powerpoint/2010/main" val="3336054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43000"/>
            <a:ext cx="8656320" cy="461665"/>
          </a:xfrm>
        </p:spPr>
        <p:txBody>
          <a:bodyPr/>
          <a:lstStyle/>
          <a:p>
            <a:r>
              <a:rPr lang="en-US" sz="3000" dirty="0">
                <a:solidFill>
                  <a:schemeClr val="bg2"/>
                </a:solidFill>
              </a:rPr>
              <a:t>Scenario #3</a:t>
            </a:r>
          </a:p>
        </p:txBody>
      </p:sp>
      <p:sp>
        <p:nvSpPr>
          <p:cNvPr id="3" name="Content Placeholder 2"/>
          <p:cNvSpPr>
            <a:spLocks noGrp="1"/>
          </p:cNvSpPr>
          <p:nvPr>
            <p:ph sz="quarter" idx="1"/>
          </p:nvPr>
        </p:nvSpPr>
        <p:spPr>
          <a:xfrm>
            <a:off x="528320" y="2196352"/>
            <a:ext cx="8229600" cy="2923877"/>
          </a:xfrm>
        </p:spPr>
        <p:txBody>
          <a:bodyPr/>
          <a:lstStyle/>
          <a:p>
            <a:pPr indent="0">
              <a:spcAft>
                <a:spcPts val="1800"/>
              </a:spcAft>
            </a:pPr>
            <a:r>
              <a:rPr lang="en-US" sz="2000" b="0" dirty="0"/>
              <a:t>May a federally funded nonprofit organization accept an invitation from </a:t>
            </a:r>
            <a:r>
              <a:rPr lang="en-US" sz="2000" b="0" dirty="0" smtClean="0"/>
              <a:t>a state legislative committee </a:t>
            </a:r>
            <a:r>
              <a:rPr lang="en-US" sz="2000" b="0" dirty="0"/>
              <a:t>to present research findings at an upcoming bill hearing</a:t>
            </a:r>
            <a:r>
              <a:rPr lang="en-US" sz="2000" b="0" dirty="0" smtClean="0"/>
              <a:t>?</a:t>
            </a:r>
            <a:endParaRPr lang="en-US" sz="2000" b="0" dirty="0"/>
          </a:p>
          <a:p>
            <a:pPr marL="342900" indent="-342900">
              <a:spcAft>
                <a:spcPts val="1800"/>
              </a:spcAft>
              <a:buFont typeface="Wingdings" panose="05000000000000000000" pitchFamily="2" charset="2"/>
              <a:buChar char="§"/>
            </a:pPr>
            <a:r>
              <a:rPr lang="en-US" sz="2000" u="sng" dirty="0">
                <a:solidFill>
                  <a:schemeClr val="bg2"/>
                </a:solidFill>
              </a:rPr>
              <a:t>Yes</a:t>
            </a:r>
            <a:r>
              <a:rPr lang="en-US" sz="2000" b="0" dirty="0">
                <a:solidFill>
                  <a:schemeClr val="bg2"/>
                </a:solidFill>
              </a:rPr>
              <a:t>. A research analysis does not constitute lobbying. The analysis may also include evidence of policy effectiveness (e.g., decreased smoking rates in jurisdictions with comprehensive clean indoor air laws). </a:t>
            </a:r>
          </a:p>
          <a:p>
            <a:pPr marL="342900" indent="-342900">
              <a:spcAft>
                <a:spcPts val="1800"/>
              </a:spcAft>
              <a:buFont typeface="Wingdings" panose="05000000000000000000" pitchFamily="2" charset="2"/>
              <a:buChar char="§"/>
            </a:pPr>
            <a:r>
              <a:rPr lang="en-US" sz="2000" b="0" dirty="0">
                <a:solidFill>
                  <a:schemeClr val="bg2"/>
                </a:solidFill>
              </a:rPr>
              <a:t>The nonprofit grantee </a:t>
            </a:r>
            <a:r>
              <a:rPr lang="en-US" sz="2000" b="0" i="1" dirty="0">
                <a:solidFill>
                  <a:srgbClr val="C00000"/>
                </a:solidFill>
              </a:rPr>
              <a:t>must</a:t>
            </a:r>
            <a:r>
              <a:rPr lang="en-US" sz="2000" b="0" dirty="0">
                <a:solidFill>
                  <a:schemeClr val="bg2"/>
                </a:solidFill>
              </a:rPr>
              <a:t> receive a formal, written request to testify. </a:t>
            </a:r>
          </a:p>
        </p:txBody>
      </p:sp>
    </p:spTree>
    <p:extLst>
      <p:ext uri="{BB962C8B-B14F-4D97-AF65-F5344CB8AC3E}">
        <p14:creationId xmlns:p14="http://schemas.microsoft.com/office/powerpoint/2010/main" val="3622792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274" y="2209800"/>
            <a:ext cx="6712634" cy="2308324"/>
          </a:xfrm>
        </p:spPr>
        <p:txBody>
          <a:bodyPr/>
          <a:lstStyle/>
          <a:p>
            <a:r>
              <a:rPr lang="en-US" dirty="0" smtClean="0">
                <a:solidFill>
                  <a:schemeClr val="bg2"/>
                </a:solidFill>
              </a:rPr>
              <a:t>Contact</a:t>
            </a:r>
            <a:r>
              <a:rPr lang="en-US" dirty="0"/>
              <a:t/>
            </a:r>
            <a:br>
              <a:rPr lang="en-US" dirty="0"/>
            </a:br>
            <a:r>
              <a:rPr lang="en-US" dirty="0"/>
              <a:t/>
            </a:r>
            <a:br>
              <a:rPr lang="en-US" dirty="0"/>
            </a:br>
            <a:r>
              <a:rPr lang="en-US" sz="2600" dirty="0" smtClean="0"/>
              <a:t>Kerri McGowan Lowrey, J.D., M.P.H.</a:t>
            </a:r>
            <a:r>
              <a:rPr lang="en-US" sz="2600" dirty="0"/>
              <a:t/>
            </a:r>
            <a:br>
              <a:rPr lang="en-US" sz="2600" dirty="0"/>
            </a:br>
            <a:r>
              <a:rPr lang="en-US" sz="2600" dirty="0" smtClean="0">
                <a:hlinkClick r:id="rId2"/>
              </a:rPr>
              <a:t>klowrey@law.umaryland.edu</a:t>
            </a:r>
            <a:r>
              <a:rPr lang="en-US" sz="2600" dirty="0" smtClean="0"/>
              <a:t> </a:t>
            </a:r>
            <a:r>
              <a:rPr lang="en-US" sz="2600" dirty="0"/>
              <a:t/>
            </a:r>
            <a:br>
              <a:rPr lang="en-US" sz="2600" dirty="0"/>
            </a:br>
            <a:r>
              <a:rPr lang="en-US" sz="2600" dirty="0"/>
              <a:t>(410) </a:t>
            </a:r>
            <a:r>
              <a:rPr lang="en-US" sz="2600" dirty="0" smtClean="0"/>
              <a:t>706-5994</a:t>
            </a:r>
            <a:endParaRPr lang="en-US" sz="2600" dirty="0"/>
          </a:p>
        </p:txBody>
      </p:sp>
      <p:pic>
        <p:nvPicPr>
          <p:cNvPr id="1026" name="Picture 2" descr="get-in-tou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28" y="2662186"/>
            <a:ext cx="1280160" cy="140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82752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NH Public Health Association </a:t>
            </a:r>
          </a:p>
        </p:txBody>
      </p:sp>
      <p:sp>
        <p:nvSpPr>
          <p:cNvPr id="3" name="Subtitle 2"/>
          <p:cNvSpPr>
            <a:spLocks noGrp="1"/>
          </p:cNvSpPr>
          <p:nvPr>
            <p:ph type="subTitle" idx="1"/>
          </p:nvPr>
        </p:nvSpPr>
        <p:spPr/>
        <p:txBody>
          <a:bodyPr>
            <a:normAutofit/>
          </a:bodyPr>
          <a:lstStyle/>
          <a:p>
            <a:pPr eaLnBrk="0" hangingPunct="0"/>
            <a:r>
              <a:rPr lang="en-US" dirty="0"/>
              <a:t>Lobbying and Advocacy:</a:t>
            </a:r>
            <a:endParaRPr lang="en-US" b="1" dirty="0"/>
          </a:p>
          <a:p>
            <a:pPr eaLnBrk="0" hangingPunct="0"/>
            <a:r>
              <a:rPr lang="en-US" dirty="0"/>
              <a:t>A Primer for New Hampshire Non-Profit Advocates </a:t>
            </a:r>
            <a:endParaRPr lang="en-US" b="1" dirty="0"/>
          </a:p>
          <a:p>
            <a:pPr eaLnBrk="0" hangingPunct="0"/>
            <a:r>
              <a:rPr lang="en-US" dirty="0"/>
              <a:t>February 15, 2018 </a:t>
            </a:r>
          </a:p>
          <a:p>
            <a:pPr eaLnBrk="0" hangingPunct="0"/>
            <a:r>
              <a:rPr lang="en-US" b="1" dirty="0"/>
              <a:t>James Monahan, The Dupont Group </a:t>
            </a:r>
          </a:p>
          <a:p>
            <a:endParaRPr lang="en-US" dirty="0"/>
          </a:p>
        </p:txBody>
      </p:sp>
    </p:spTree>
    <p:extLst>
      <p:ext uri="{BB962C8B-B14F-4D97-AF65-F5344CB8AC3E}">
        <p14:creationId xmlns:p14="http://schemas.microsoft.com/office/powerpoint/2010/main" val="391736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197293"/>
            <a:ext cx="7946136" cy="400110"/>
          </a:xfrm>
        </p:spPr>
        <p:txBody>
          <a:bodyPr/>
          <a:lstStyle/>
          <a:p>
            <a:r>
              <a:rPr lang="en-US" dirty="0">
                <a:solidFill>
                  <a:schemeClr val="bg2"/>
                </a:solidFill>
              </a:rPr>
              <a:t>Disclaimer </a:t>
            </a:r>
          </a:p>
        </p:txBody>
      </p:sp>
      <p:sp>
        <p:nvSpPr>
          <p:cNvPr id="3" name="Content Placeholder 2"/>
          <p:cNvSpPr>
            <a:spLocks noGrp="1"/>
          </p:cNvSpPr>
          <p:nvPr>
            <p:ph sz="quarter" idx="1"/>
          </p:nvPr>
        </p:nvSpPr>
        <p:spPr>
          <a:xfrm>
            <a:off x="506179" y="2395886"/>
            <a:ext cx="8371257" cy="4016484"/>
          </a:xfrm>
        </p:spPr>
        <p:txBody>
          <a:bodyPr/>
          <a:lstStyle/>
          <a:p>
            <a:r>
              <a:rPr lang="en-US" sz="2000" b="0" dirty="0"/>
              <a:t>The Network for Public Health Law is a national initiative of the Robert Wood Johnson </a:t>
            </a:r>
            <a:r>
              <a:rPr lang="en-US" sz="2000" b="0" dirty="0" smtClean="0"/>
              <a:t>Foundation. </a:t>
            </a:r>
            <a:endParaRPr lang="en-US" sz="2000" b="0" dirty="0"/>
          </a:p>
          <a:p>
            <a:endParaRPr lang="en-US" sz="2000" b="0" dirty="0" smtClean="0"/>
          </a:p>
          <a:p>
            <a:r>
              <a:rPr lang="en-US" sz="2000" b="0" dirty="0" smtClean="0"/>
              <a:t>This presentation was </a:t>
            </a:r>
            <a:r>
              <a:rPr lang="en-US" sz="2000" b="0" dirty="0"/>
              <a:t>developed by </a:t>
            </a:r>
            <a:r>
              <a:rPr lang="en-US" sz="2000" b="0" dirty="0" smtClean="0"/>
              <a:t>Kerri McGowan Lowrey, Deputy Director, Kathleen </a:t>
            </a:r>
            <a:r>
              <a:rPr lang="en-US" sz="2000" b="0" dirty="0"/>
              <a:t>S. Hoke, Director, </a:t>
            </a:r>
            <a:r>
              <a:rPr lang="en-US" sz="2000" b="0" dirty="0" smtClean="0"/>
              <a:t>and William </a:t>
            </a:r>
            <a:r>
              <a:rPr lang="en-US" sz="2000" b="0" dirty="0"/>
              <a:t>C. Tilburg, Senior Staff Attorney </a:t>
            </a:r>
            <a:r>
              <a:rPr lang="en-US" sz="2000" b="0" dirty="0" smtClean="0"/>
              <a:t>for </a:t>
            </a:r>
            <a:r>
              <a:rPr lang="en-US" sz="2000" b="0" dirty="0"/>
              <a:t>the Network for Public Health Law.  </a:t>
            </a:r>
            <a:r>
              <a:rPr lang="en-US" sz="2000" i="1" dirty="0"/>
              <a:t>The Network for Public Health Law provides information and technical assistance on issues related to public </a:t>
            </a:r>
            <a:r>
              <a:rPr lang="en-US" sz="2000" i="1" dirty="0" smtClean="0"/>
              <a:t>health law. </a:t>
            </a:r>
            <a:r>
              <a:rPr lang="en-US" sz="2000" i="1" dirty="0"/>
              <a:t>The legal information and assistance provided in this </a:t>
            </a:r>
            <a:r>
              <a:rPr lang="en-US" sz="2000" i="1" dirty="0" smtClean="0"/>
              <a:t>presentation </a:t>
            </a:r>
            <a:r>
              <a:rPr lang="en-US" sz="2000" i="1" dirty="0"/>
              <a:t>does not constitute legal advice or legal representation. For legal advice, please consult </a:t>
            </a:r>
            <a:r>
              <a:rPr lang="en-US" sz="2000" i="1" dirty="0" smtClean="0"/>
              <a:t>New Hampshire legal </a:t>
            </a:r>
            <a:r>
              <a:rPr lang="en-US" sz="2000" i="1" dirty="0"/>
              <a:t>counsel.</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062" y="1197293"/>
            <a:ext cx="1895475" cy="866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81040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RSA 15:  NH Lobbyist Law</a:t>
            </a:r>
          </a:p>
        </p:txBody>
      </p:sp>
      <p:sp>
        <p:nvSpPr>
          <p:cNvPr id="3" name="Content Placeholder 2"/>
          <p:cNvSpPr>
            <a:spLocks noGrp="1"/>
          </p:cNvSpPr>
          <p:nvPr>
            <p:ph idx="1"/>
          </p:nvPr>
        </p:nvSpPr>
        <p:spPr/>
        <p:txBody>
          <a:bodyPr>
            <a:normAutofit/>
          </a:bodyPr>
          <a:lstStyle/>
          <a:p>
            <a:r>
              <a:rPr lang="en-US" dirty="0"/>
              <a:t>Scope</a:t>
            </a:r>
          </a:p>
          <a:p>
            <a:r>
              <a:rPr lang="en-US" dirty="0"/>
              <a:t>Registration</a:t>
            </a:r>
          </a:p>
          <a:p>
            <a:r>
              <a:rPr lang="en-US" dirty="0"/>
              <a:t>Identification </a:t>
            </a:r>
          </a:p>
          <a:p>
            <a:r>
              <a:rPr lang="en-US" dirty="0"/>
              <a:t>Disclosure</a:t>
            </a:r>
          </a:p>
          <a:p>
            <a:pPr marL="0" indent="0">
              <a:buNone/>
            </a:pPr>
            <a:endParaRPr lang="en-US" dirty="0"/>
          </a:p>
          <a:p>
            <a:pPr marL="0" indent="0">
              <a:buNone/>
            </a:pPr>
            <a:r>
              <a:rPr lang="en-US" dirty="0">
                <a:hlinkClick r:id="rId2"/>
              </a:rPr>
              <a:t>http://www.gencourt.state.nh.us/rsa/html/I/15/15-mrg.htm</a:t>
            </a:r>
            <a:endParaRPr lang="en-US" dirty="0"/>
          </a:p>
          <a:p>
            <a:endParaRPr lang="en-US" dirty="0"/>
          </a:p>
        </p:txBody>
      </p:sp>
    </p:spTree>
    <p:extLst>
      <p:ext uri="{BB962C8B-B14F-4D97-AF65-F5344CB8AC3E}">
        <p14:creationId xmlns:p14="http://schemas.microsoft.com/office/powerpoint/2010/main" val="937330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RSA 15: Scope</a:t>
            </a:r>
          </a:p>
        </p:txBody>
      </p:sp>
      <p:sp>
        <p:nvSpPr>
          <p:cNvPr id="3" name="Content Placeholder 2"/>
          <p:cNvSpPr>
            <a:spLocks noGrp="1"/>
          </p:cNvSpPr>
          <p:nvPr>
            <p:ph idx="1"/>
          </p:nvPr>
        </p:nvSpPr>
        <p:spPr/>
        <p:txBody>
          <a:bodyPr/>
          <a:lstStyle/>
          <a:p>
            <a:r>
              <a:rPr lang="en-US" dirty="0"/>
              <a:t>Applies if you are being paid to advocate before the NH Legislature </a:t>
            </a:r>
          </a:p>
          <a:p>
            <a:r>
              <a:rPr lang="en-US" dirty="0"/>
              <a:t>Some Limited Application at the Executive Level </a:t>
            </a:r>
          </a:p>
          <a:p>
            <a:pPr lvl="1"/>
            <a:r>
              <a:rPr lang="en-US" dirty="0"/>
              <a:t>Procurements </a:t>
            </a:r>
          </a:p>
          <a:p>
            <a:r>
              <a:rPr lang="en-US" dirty="0"/>
              <a:t>At Agency Level RSA 541-A </a:t>
            </a:r>
            <a:r>
              <a:rPr lang="mr-IN" dirty="0"/>
              <a:t>–</a:t>
            </a:r>
            <a:r>
              <a:rPr lang="en-US" dirty="0"/>
              <a:t> administrative procedures act applies </a:t>
            </a:r>
          </a:p>
        </p:txBody>
      </p:sp>
    </p:spTree>
    <p:extLst>
      <p:ext uri="{BB962C8B-B14F-4D97-AF65-F5344CB8AC3E}">
        <p14:creationId xmlns:p14="http://schemas.microsoft.com/office/powerpoint/2010/main" val="44224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RSA 15: Registration</a:t>
            </a:r>
          </a:p>
        </p:txBody>
      </p:sp>
      <p:sp>
        <p:nvSpPr>
          <p:cNvPr id="4" name="Text Placeholder 3"/>
          <p:cNvSpPr>
            <a:spLocks noGrp="1"/>
          </p:cNvSpPr>
          <p:nvPr>
            <p:ph type="body" idx="1"/>
          </p:nvPr>
        </p:nvSpPr>
        <p:spPr/>
        <p:txBody>
          <a:bodyPr/>
          <a:lstStyle/>
          <a:p>
            <a:r>
              <a:rPr lang="en-US" dirty="0"/>
              <a:t>Who must Register </a:t>
            </a:r>
          </a:p>
        </p:txBody>
      </p:sp>
      <p:sp>
        <p:nvSpPr>
          <p:cNvPr id="5" name="Content Placeholder 4"/>
          <p:cNvSpPr>
            <a:spLocks noGrp="1"/>
          </p:cNvSpPr>
          <p:nvPr>
            <p:ph sz="half" idx="2"/>
          </p:nvPr>
        </p:nvSpPr>
        <p:spPr/>
        <p:txBody>
          <a:bodyPr>
            <a:normAutofit fontScale="77500" lnSpcReduction="20000"/>
          </a:bodyPr>
          <a:lstStyle/>
          <a:p>
            <a:r>
              <a:rPr lang="en-US" dirty="0"/>
              <a:t>Those employed to promote or oppose legislation pending or proposed before the general court </a:t>
            </a:r>
          </a:p>
          <a:p>
            <a:r>
              <a:rPr lang="en-US" dirty="0"/>
              <a:t>Limited Executive and State Agency Activities </a:t>
            </a:r>
          </a:p>
          <a:p>
            <a:pPr lvl="1"/>
            <a:r>
              <a:rPr lang="en-US" dirty="0"/>
              <a:t>Administrative rules</a:t>
            </a:r>
          </a:p>
          <a:p>
            <a:pPr lvl="1"/>
            <a:r>
              <a:rPr lang="en-US" dirty="0"/>
              <a:t>Procurement</a:t>
            </a:r>
          </a:p>
          <a:p>
            <a:pPr lvl="1"/>
            <a:r>
              <a:rPr lang="en-US" dirty="0"/>
              <a:t>Governor and Council</a:t>
            </a:r>
          </a:p>
          <a:p>
            <a:r>
              <a:rPr lang="en-US" dirty="0"/>
              <a:t>Registration Form</a:t>
            </a:r>
          </a:p>
          <a:p>
            <a:pPr lvl="1"/>
            <a:r>
              <a:rPr lang="en-US" dirty="0"/>
              <a:t>Name, client name, address, field of business,  nature of advocacy</a:t>
            </a:r>
          </a:p>
          <a:p>
            <a:pPr lvl="1"/>
            <a:r>
              <a:rPr lang="en-US" dirty="0"/>
              <a:t>$50 fee</a:t>
            </a:r>
          </a:p>
        </p:txBody>
      </p:sp>
      <p:sp>
        <p:nvSpPr>
          <p:cNvPr id="6" name="Text Placeholder 5"/>
          <p:cNvSpPr>
            <a:spLocks noGrp="1"/>
          </p:cNvSpPr>
          <p:nvPr>
            <p:ph type="body" sz="quarter" idx="3"/>
          </p:nvPr>
        </p:nvSpPr>
        <p:spPr/>
        <p:txBody>
          <a:bodyPr/>
          <a:lstStyle/>
          <a:p>
            <a:r>
              <a:rPr lang="en-US" dirty="0"/>
              <a:t>Exemptions</a:t>
            </a:r>
          </a:p>
        </p:txBody>
      </p:sp>
      <p:sp>
        <p:nvSpPr>
          <p:cNvPr id="7" name="Content Placeholder 6"/>
          <p:cNvSpPr>
            <a:spLocks noGrp="1"/>
          </p:cNvSpPr>
          <p:nvPr>
            <p:ph sz="quarter" idx="4"/>
          </p:nvPr>
        </p:nvSpPr>
        <p:spPr/>
        <p:txBody>
          <a:bodyPr>
            <a:normAutofit fontScale="85000" lnSpcReduction="20000"/>
          </a:bodyPr>
          <a:lstStyle/>
          <a:p>
            <a:r>
              <a:rPr lang="en-US" dirty="0"/>
              <a:t>Adjudicated proceedings under the Administrative Procedures Act (RSA 541-A)</a:t>
            </a:r>
          </a:p>
          <a:p>
            <a:r>
              <a:rPr lang="en-US" dirty="0"/>
              <a:t>Businesses seeking to do business with the State</a:t>
            </a:r>
          </a:p>
          <a:p>
            <a:r>
              <a:rPr lang="en-US" dirty="0"/>
              <a:t>Communcations</a:t>
            </a:r>
          </a:p>
          <a:p>
            <a:pPr lvl="1"/>
            <a:r>
              <a:rPr lang="en-US" dirty="0"/>
              <a:t>Public testimony</a:t>
            </a:r>
          </a:p>
          <a:p>
            <a:pPr lvl="1"/>
            <a:r>
              <a:rPr lang="en-US" dirty="0"/>
              <a:t>Written communications </a:t>
            </a:r>
          </a:p>
          <a:p>
            <a:pPr lvl="1"/>
            <a:r>
              <a:rPr lang="en-US" dirty="0"/>
              <a:t>Media for news purposes</a:t>
            </a:r>
          </a:p>
          <a:p>
            <a:pPr lvl="1"/>
            <a:r>
              <a:rPr lang="en-US" dirty="0"/>
              <a:t>(Protected) public speech</a:t>
            </a:r>
          </a:p>
          <a:p>
            <a:pPr lvl="1"/>
            <a:r>
              <a:rPr lang="en-US" dirty="0"/>
              <a:t>Communications with Gov’t</a:t>
            </a:r>
          </a:p>
        </p:txBody>
      </p:sp>
    </p:spTree>
    <p:extLst>
      <p:ext uri="{BB962C8B-B14F-4D97-AF65-F5344CB8AC3E}">
        <p14:creationId xmlns:p14="http://schemas.microsoft.com/office/powerpoint/2010/main" val="2650685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RSA 15: Disclosure </a:t>
            </a:r>
          </a:p>
        </p:txBody>
      </p:sp>
      <p:sp>
        <p:nvSpPr>
          <p:cNvPr id="3" name="Content Placeholder 2"/>
          <p:cNvSpPr>
            <a:spLocks noGrp="1"/>
          </p:cNvSpPr>
          <p:nvPr>
            <p:ph idx="1"/>
          </p:nvPr>
        </p:nvSpPr>
        <p:spPr/>
        <p:txBody>
          <a:bodyPr>
            <a:normAutofit/>
          </a:bodyPr>
          <a:lstStyle/>
          <a:p>
            <a:r>
              <a:rPr lang="en-US" dirty="0"/>
              <a:t>Name Tags</a:t>
            </a:r>
          </a:p>
          <a:p>
            <a:r>
              <a:rPr lang="en-US" dirty="0"/>
              <a:t>Lobbyist Financial Disclosure Statements</a:t>
            </a:r>
          </a:p>
          <a:p>
            <a:pPr lvl="1"/>
            <a:r>
              <a:rPr lang="en-US" dirty="0"/>
              <a:t>Fees</a:t>
            </a:r>
          </a:p>
          <a:p>
            <a:pPr lvl="1"/>
            <a:r>
              <a:rPr lang="en-US" dirty="0"/>
              <a:t>Expenditures </a:t>
            </a:r>
          </a:p>
          <a:p>
            <a:pPr lvl="1"/>
            <a:r>
              <a:rPr lang="en-US" dirty="0"/>
              <a:t>Honorarium, gifts and political contributions</a:t>
            </a:r>
          </a:p>
          <a:p>
            <a:pPr lvl="1"/>
            <a:r>
              <a:rPr lang="en-US" dirty="0"/>
              <a:t>Public document</a:t>
            </a:r>
          </a:p>
          <a:p>
            <a:pPr lvl="1"/>
            <a:r>
              <a:rPr lang="en-US" dirty="0"/>
              <a:t>Due quarterly</a:t>
            </a:r>
          </a:p>
          <a:p>
            <a:r>
              <a:rPr lang="en-US" dirty="0"/>
              <a:t>Filed with the Secretary of State and enforced by the Attorney General </a:t>
            </a:r>
          </a:p>
          <a:p>
            <a:endParaRPr lang="en-US" dirty="0"/>
          </a:p>
          <a:p>
            <a:endParaRPr lang="en-US" dirty="0"/>
          </a:p>
        </p:txBody>
      </p:sp>
    </p:spTree>
    <p:extLst>
      <p:ext uri="{BB962C8B-B14F-4D97-AF65-F5344CB8AC3E}">
        <p14:creationId xmlns:p14="http://schemas.microsoft.com/office/powerpoint/2010/main" val="1173737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Informal Rules of The Road</a:t>
            </a:r>
          </a:p>
        </p:txBody>
      </p:sp>
      <p:sp>
        <p:nvSpPr>
          <p:cNvPr id="3" name="Content Placeholder 2"/>
          <p:cNvSpPr>
            <a:spLocks noGrp="1"/>
          </p:cNvSpPr>
          <p:nvPr>
            <p:ph idx="1"/>
          </p:nvPr>
        </p:nvSpPr>
        <p:spPr/>
        <p:txBody>
          <a:bodyPr>
            <a:normAutofit/>
          </a:bodyPr>
          <a:lstStyle/>
          <a:p>
            <a:r>
              <a:rPr lang="en-US" dirty="0"/>
              <a:t>Know the rules and procedures </a:t>
            </a:r>
          </a:p>
          <a:p>
            <a:r>
              <a:rPr lang="en-US" dirty="0"/>
              <a:t>Respect the office and the process</a:t>
            </a:r>
          </a:p>
          <a:p>
            <a:r>
              <a:rPr lang="en-US" dirty="0"/>
              <a:t>Let members know who you are and who your clients are</a:t>
            </a:r>
          </a:p>
          <a:p>
            <a:r>
              <a:rPr lang="en-US" dirty="0"/>
              <a:t>Always be honest </a:t>
            </a:r>
          </a:p>
          <a:p>
            <a:r>
              <a:rPr lang="en-US" dirty="0"/>
              <a:t>Understand the other side’s position </a:t>
            </a:r>
          </a:p>
          <a:p>
            <a:r>
              <a:rPr lang="en-US" dirty="0"/>
              <a:t>There are no 9</a:t>
            </a:r>
            <a:r>
              <a:rPr lang="en-US" baseline="30000" dirty="0"/>
              <a:t>th</a:t>
            </a:r>
            <a:r>
              <a:rPr lang="en-US" dirty="0"/>
              <a:t> innings </a:t>
            </a:r>
          </a:p>
        </p:txBody>
      </p:sp>
    </p:spTree>
    <p:extLst>
      <p:ext uri="{BB962C8B-B14F-4D97-AF65-F5344CB8AC3E}">
        <p14:creationId xmlns:p14="http://schemas.microsoft.com/office/powerpoint/2010/main" val="3186079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Questions and Answers </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5067" y="1752600"/>
            <a:ext cx="7044266" cy="3962400"/>
          </a:xfrm>
        </p:spPr>
      </p:pic>
    </p:spTree>
    <p:extLst>
      <p:ext uri="{BB962C8B-B14F-4D97-AF65-F5344CB8AC3E}">
        <p14:creationId xmlns:p14="http://schemas.microsoft.com/office/powerpoint/2010/main" val="2085995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Closing </a:t>
            </a:r>
            <a:endParaRPr lang="en-US" sz="4000" dirty="0"/>
          </a:p>
        </p:txBody>
      </p:sp>
      <p:sp>
        <p:nvSpPr>
          <p:cNvPr id="3" name="Content Placeholder 2"/>
          <p:cNvSpPr>
            <a:spLocks noGrp="1"/>
          </p:cNvSpPr>
          <p:nvPr>
            <p:ph idx="1"/>
          </p:nvPr>
        </p:nvSpPr>
        <p:spPr/>
        <p:txBody>
          <a:bodyPr>
            <a:normAutofit fontScale="92500" lnSpcReduction="10000"/>
          </a:bodyPr>
          <a:lstStyle/>
          <a:p>
            <a:pPr marL="171450" indent="-171450">
              <a:buFont typeface="Arial" panose="020B0604020202020204" pitchFamily="34" charset="0"/>
              <a:buChar char="•"/>
            </a:pPr>
            <a:r>
              <a:rPr lang="en-US" sz="3600" dirty="0" smtClean="0"/>
              <a:t>NHPHA 2018Legislative Priorities </a:t>
            </a:r>
          </a:p>
          <a:p>
            <a:pPr marL="171450" indent="-171450">
              <a:buFont typeface="Arial" panose="020B0604020202020204" pitchFamily="34" charset="0"/>
              <a:buChar char="•"/>
            </a:pPr>
            <a:r>
              <a:rPr lang="en-US" sz="3600" dirty="0" smtClean="0"/>
              <a:t>NHPHA expansion of workforce development activities </a:t>
            </a:r>
          </a:p>
          <a:p>
            <a:pPr marL="171450" indent="-171450">
              <a:buFont typeface="Arial" panose="020B0604020202020204" pitchFamily="34" charset="0"/>
              <a:buChar char="•"/>
            </a:pPr>
            <a:r>
              <a:rPr lang="en-US" sz="3600" dirty="0" smtClean="0"/>
              <a:t>Join us! </a:t>
            </a:r>
          </a:p>
          <a:p>
            <a:pPr marL="171450" indent="-171450">
              <a:buFont typeface="Arial" panose="020B0604020202020204" pitchFamily="34" charset="0"/>
              <a:buChar char="•"/>
            </a:pPr>
            <a:r>
              <a:rPr lang="en-US" sz="3600" dirty="0" smtClean="0"/>
              <a:t>Evaluations</a:t>
            </a:r>
          </a:p>
          <a:p>
            <a:pPr marL="171450" indent="-171450">
              <a:buFont typeface="Arial" panose="020B0604020202020204" pitchFamily="34" charset="0"/>
              <a:buChar char="•"/>
            </a:pPr>
            <a:r>
              <a:rPr lang="en-US" sz="3600" dirty="0" smtClean="0"/>
              <a:t>Thank </a:t>
            </a:r>
            <a:r>
              <a:rPr lang="en-US" sz="3600" smtClean="0"/>
              <a:t>you – speakers, IHPP, NEPHTC</a:t>
            </a:r>
            <a:endParaRPr lang="en-US" sz="3600" dirty="0"/>
          </a:p>
        </p:txBody>
      </p:sp>
    </p:spTree>
    <p:extLst>
      <p:ext uri="{BB962C8B-B14F-4D97-AF65-F5344CB8AC3E}">
        <p14:creationId xmlns:p14="http://schemas.microsoft.com/office/powerpoint/2010/main" val="419900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5432"/>
            <a:ext cx="9144000" cy="400110"/>
          </a:xfrm>
        </p:spPr>
        <p:txBody>
          <a:bodyPr/>
          <a:lstStyle/>
          <a:p>
            <a:pPr algn="ctr"/>
            <a:r>
              <a:rPr lang="en-US" dirty="0"/>
              <a:t>What is the Network?</a:t>
            </a:r>
          </a:p>
        </p:txBody>
      </p:sp>
      <p:sp>
        <p:nvSpPr>
          <p:cNvPr id="3" name="Content Placeholder 2"/>
          <p:cNvSpPr>
            <a:spLocks noGrp="1"/>
          </p:cNvSpPr>
          <p:nvPr>
            <p:ph sz="quarter" idx="1"/>
          </p:nvPr>
        </p:nvSpPr>
        <p:spPr>
          <a:xfrm>
            <a:off x="518160" y="3352800"/>
            <a:ext cx="8168640" cy="3607142"/>
          </a:xfrm>
        </p:spPr>
        <p:txBody>
          <a:bodyPr/>
          <a:lstStyle/>
          <a:p>
            <a:pPr lvl="1">
              <a:spcAft>
                <a:spcPts val="600"/>
              </a:spcAft>
            </a:pPr>
            <a:r>
              <a:rPr lang="en-US" sz="1800" dirty="0"/>
              <a:t>Funded by </a:t>
            </a:r>
            <a:r>
              <a:rPr lang="en-US" sz="1800" dirty="0">
                <a:solidFill>
                  <a:schemeClr val="accent3"/>
                </a:solidFill>
              </a:rPr>
              <a:t>Robert Wood Johnson Foundation</a:t>
            </a:r>
          </a:p>
          <a:p>
            <a:pPr lvl="2">
              <a:lnSpc>
                <a:spcPct val="100000"/>
              </a:lnSpc>
              <a:spcAft>
                <a:spcPts val="600"/>
              </a:spcAft>
            </a:pPr>
            <a:r>
              <a:rPr lang="en-US" sz="1600" dirty="0"/>
              <a:t>The mission of the Foundation is to improve the health and health care of all Americans. </a:t>
            </a:r>
            <a:endParaRPr lang="en-US" sz="1800" dirty="0"/>
          </a:p>
          <a:p>
            <a:pPr lvl="1">
              <a:spcAft>
                <a:spcPts val="600"/>
              </a:spcAft>
            </a:pPr>
            <a:r>
              <a:rPr lang="en-US" sz="1800" dirty="0"/>
              <a:t>One </a:t>
            </a:r>
            <a:r>
              <a:rPr lang="en-US" sz="1800" dirty="0">
                <a:solidFill>
                  <a:schemeClr val="accent3"/>
                </a:solidFill>
              </a:rPr>
              <a:t>National Coordinating Center</a:t>
            </a:r>
          </a:p>
          <a:p>
            <a:pPr lvl="2">
              <a:spcAft>
                <a:spcPts val="600"/>
              </a:spcAft>
            </a:pPr>
            <a:r>
              <a:rPr lang="en-US" sz="1600" dirty="0"/>
              <a:t>Donna Levin, Executive Director</a:t>
            </a:r>
          </a:p>
          <a:p>
            <a:pPr lvl="1">
              <a:spcAft>
                <a:spcPts val="600"/>
              </a:spcAft>
            </a:pPr>
            <a:r>
              <a:rPr lang="en-US" sz="1800" dirty="0"/>
              <a:t>Five </a:t>
            </a:r>
            <a:r>
              <a:rPr lang="en-US" sz="1800" dirty="0">
                <a:solidFill>
                  <a:schemeClr val="accent3"/>
                </a:solidFill>
              </a:rPr>
              <a:t>Regional Offices</a:t>
            </a:r>
          </a:p>
          <a:p>
            <a:pPr lvl="2">
              <a:spcAft>
                <a:spcPts val="600"/>
              </a:spcAft>
            </a:pPr>
            <a:r>
              <a:rPr lang="en-US" sz="1600" dirty="0"/>
              <a:t>Northern, Western, Mid-States, Southeastern, Eastern</a:t>
            </a:r>
          </a:p>
          <a:p>
            <a:pPr lvl="1">
              <a:spcAft>
                <a:spcPts val="600"/>
              </a:spcAft>
            </a:pPr>
            <a:r>
              <a:rPr lang="en-US" sz="1800" dirty="0"/>
              <a:t>Three </a:t>
            </a:r>
            <a:r>
              <a:rPr lang="en-US" sz="1800" dirty="0">
                <a:solidFill>
                  <a:schemeClr val="accent3"/>
                </a:solidFill>
              </a:rPr>
              <a:t>Program Partners</a:t>
            </a:r>
          </a:p>
          <a:p>
            <a:pPr marL="571500" lvl="2" indent="-342900">
              <a:lnSpc>
                <a:spcPct val="100000"/>
              </a:lnSpc>
              <a:spcAft>
                <a:spcPts val="600"/>
              </a:spcAft>
              <a:buFont typeface="+mj-lt"/>
              <a:buAutoNum type="arabicPeriod"/>
            </a:pPr>
            <a:r>
              <a:rPr lang="en-US" dirty="0" smtClean="0"/>
              <a:t>Policies in Action (Formerly the Public </a:t>
            </a:r>
            <a:r>
              <a:rPr lang="en-US" dirty="0"/>
              <a:t>Health Law Research </a:t>
            </a:r>
            <a:r>
              <a:rPr lang="en-US" dirty="0" smtClean="0"/>
              <a:t>Program) </a:t>
            </a:r>
            <a:endParaRPr lang="en-US" dirty="0"/>
          </a:p>
          <a:p>
            <a:pPr marL="571500" lvl="2" indent="-342900">
              <a:lnSpc>
                <a:spcPct val="100000"/>
              </a:lnSpc>
              <a:spcAft>
                <a:spcPts val="600"/>
              </a:spcAft>
              <a:buFont typeface="+mj-lt"/>
              <a:buAutoNum type="arabicPeriod"/>
            </a:pPr>
            <a:r>
              <a:rPr lang="en-US" dirty="0" err="1" smtClean="0"/>
              <a:t>ChangeLab</a:t>
            </a:r>
            <a:r>
              <a:rPr lang="en-US" dirty="0" smtClean="0"/>
              <a:t> </a:t>
            </a:r>
            <a:r>
              <a:rPr lang="en-US" dirty="0"/>
              <a:t>Solutions</a:t>
            </a:r>
          </a:p>
          <a:p>
            <a:pPr marL="571500" lvl="2" indent="-342900">
              <a:lnSpc>
                <a:spcPct val="100000"/>
              </a:lnSpc>
              <a:spcAft>
                <a:spcPts val="600"/>
              </a:spcAft>
              <a:buFont typeface="+mj-lt"/>
              <a:buAutoNum type="arabicPeriod"/>
            </a:pPr>
            <a:r>
              <a:rPr lang="en-US" dirty="0"/>
              <a:t>Public Health Law Center/Tobacco Control Legal Consortium</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182" y="66040"/>
            <a:ext cx="1895475" cy="866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986" y="1007521"/>
            <a:ext cx="4572000" cy="18156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18679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42120" y="2839652"/>
            <a:ext cx="8601880" cy="3910599"/>
          </a:xfrm>
        </p:spPr>
        <p:txBody>
          <a:bodyPr numCol="2"/>
          <a:lstStyle/>
          <a:p>
            <a:pPr marL="57150" lvl="1" indent="-285750">
              <a:buClr>
                <a:schemeClr val="tx1">
                  <a:lumMod val="75000"/>
                  <a:lumOff val="25000"/>
                </a:schemeClr>
              </a:buClr>
              <a:buFont typeface="Wingdings" panose="05000000000000000000" pitchFamily="2" charset="2"/>
              <a:buChar char="§"/>
            </a:pPr>
            <a:r>
              <a:rPr lang="en-US" sz="2400" b="0" dirty="0">
                <a:solidFill>
                  <a:schemeClr val="tx1"/>
                </a:solidFill>
              </a:rPr>
              <a:t>Northern </a:t>
            </a:r>
            <a:r>
              <a:rPr lang="en-US" sz="2400" b="0" dirty="0" smtClean="0">
                <a:solidFill>
                  <a:schemeClr val="tx1"/>
                </a:solidFill>
              </a:rPr>
              <a:t>Region</a:t>
            </a:r>
          </a:p>
          <a:p>
            <a:pPr marL="514350" lvl="3" indent="-285750">
              <a:buClr>
                <a:schemeClr val="tx1">
                  <a:lumMod val="75000"/>
                  <a:lumOff val="25000"/>
                </a:schemeClr>
              </a:buClr>
              <a:buFont typeface="Wingdings" panose="05000000000000000000" pitchFamily="2" charset="2"/>
              <a:buChar char="§"/>
            </a:pPr>
            <a:r>
              <a:rPr lang="en-US" sz="2000" dirty="0">
                <a:solidFill>
                  <a:schemeClr val="bg2"/>
                </a:solidFill>
              </a:rPr>
              <a:t>Tobacco control, cross-border </a:t>
            </a:r>
            <a:r>
              <a:rPr lang="en-US" sz="2000" dirty="0" smtClean="0">
                <a:solidFill>
                  <a:schemeClr val="bg2"/>
                </a:solidFill>
              </a:rPr>
              <a:t>issues, mental health</a:t>
            </a:r>
            <a:endParaRPr lang="en-US" sz="2000" dirty="0">
              <a:solidFill>
                <a:schemeClr val="bg2"/>
              </a:solidFill>
            </a:endParaRPr>
          </a:p>
          <a:p>
            <a:pPr marL="57150" lvl="1" indent="-285750">
              <a:buClr>
                <a:schemeClr val="tx1">
                  <a:lumMod val="75000"/>
                  <a:lumOff val="25000"/>
                </a:schemeClr>
              </a:buClr>
              <a:buFont typeface="Wingdings" panose="05000000000000000000" pitchFamily="2" charset="2"/>
              <a:buChar char="§"/>
            </a:pPr>
            <a:r>
              <a:rPr lang="en-US" sz="2400" b="0" dirty="0" smtClean="0">
                <a:solidFill>
                  <a:schemeClr val="tx1"/>
                </a:solidFill>
              </a:rPr>
              <a:t>Western Region</a:t>
            </a:r>
            <a:endParaRPr lang="en-US" sz="2400" b="0" dirty="0">
              <a:solidFill>
                <a:schemeClr val="tx1"/>
              </a:solidFill>
            </a:endParaRPr>
          </a:p>
          <a:p>
            <a:pPr marL="514350" lvl="3" indent="-285750">
              <a:buClr>
                <a:schemeClr val="tx1">
                  <a:lumMod val="75000"/>
                  <a:lumOff val="25000"/>
                </a:schemeClr>
              </a:buClr>
              <a:buFont typeface="Wingdings" panose="05000000000000000000" pitchFamily="2" charset="2"/>
              <a:buChar char="§"/>
            </a:pPr>
            <a:r>
              <a:rPr lang="en-US" sz="2000" dirty="0" smtClean="0">
                <a:solidFill>
                  <a:schemeClr val="bg2"/>
                </a:solidFill>
              </a:rPr>
              <a:t>Emergency legal preparedness and response, Tribal law </a:t>
            </a:r>
            <a:endParaRPr lang="en-US" sz="2000" dirty="0">
              <a:solidFill>
                <a:schemeClr val="bg2"/>
              </a:solidFill>
            </a:endParaRPr>
          </a:p>
          <a:p>
            <a:pPr marL="57150" lvl="1" indent="-285750">
              <a:buClr>
                <a:schemeClr val="tx1">
                  <a:lumMod val="75000"/>
                  <a:lumOff val="25000"/>
                </a:schemeClr>
              </a:buClr>
              <a:buFont typeface="Wingdings" panose="05000000000000000000" pitchFamily="2" charset="2"/>
              <a:buChar char="§"/>
            </a:pPr>
            <a:r>
              <a:rPr lang="en-US" sz="2400" b="0" dirty="0" smtClean="0">
                <a:solidFill>
                  <a:schemeClr val="tx1"/>
                </a:solidFill>
              </a:rPr>
              <a:t>Mid-States Region</a:t>
            </a:r>
          </a:p>
          <a:p>
            <a:pPr marL="514350" lvl="3" indent="-285750">
              <a:buClr>
                <a:schemeClr val="tx1">
                  <a:lumMod val="75000"/>
                  <a:lumOff val="25000"/>
                </a:schemeClr>
              </a:buClr>
              <a:buFont typeface="Wingdings" panose="05000000000000000000" pitchFamily="2" charset="2"/>
              <a:buChar char="§"/>
            </a:pPr>
            <a:r>
              <a:rPr lang="en-US" sz="2000" dirty="0" smtClean="0">
                <a:solidFill>
                  <a:schemeClr val="bg2"/>
                </a:solidFill>
              </a:rPr>
              <a:t>Health information data sharing; public health regulation (HIPAA)</a:t>
            </a:r>
          </a:p>
          <a:p>
            <a:pPr marL="57150" lvl="1" indent="-285750">
              <a:buClr>
                <a:schemeClr val="tx1">
                  <a:lumMod val="75000"/>
                  <a:lumOff val="25000"/>
                </a:schemeClr>
              </a:buClr>
              <a:buFont typeface="Wingdings" panose="05000000000000000000" pitchFamily="2" charset="2"/>
              <a:buChar char="§"/>
            </a:pPr>
            <a:r>
              <a:rPr lang="en-US" sz="2400" b="0" dirty="0" smtClean="0">
                <a:solidFill>
                  <a:schemeClr val="tx1"/>
                </a:solidFill>
              </a:rPr>
              <a:t>Southeastern Region</a:t>
            </a:r>
          </a:p>
          <a:p>
            <a:pPr marL="514350" lvl="3" indent="-285750">
              <a:buClr>
                <a:schemeClr val="tx1">
                  <a:lumMod val="75000"/>
                  <a:lumOff val="25000"/>
                </a:schemeClr>
              </a:buClr>
              <a:buFont typeface="Wingdings" panose="05000000000000000000" pitchFamily="2" charset="2"/>
              <a:buChar char="§"/>
            </a:pPr>
            <a:r>
              <a:rPr lang="en-US" sz="2000" dirty="0" smtClean="0">
                <a:solidFill>
                  <a:schemeClr val="bg2"/>
                </a:solidFill>
              </a:rPr>
              <a:t>Accreditation and structure of public health agencies, health reform (ACA)</a:t>
            </a:r>
            <a:endParaRPr lang="en-US" sz="2000" dirty="0">
              <a:solidFill>
                <a:schemeClr val="bg2"/>
              </a:solidFill>
            </a:endParaRPr>
          </a:p>
          <a:p>
            <a:pPr marL="57150" lvl="1" indent="-285750">
              <a:buClr>
                <a:schemeClr val="tx1">
                  <a:lumMod val="75000"/>
                  <a:lumOff val="25000"/>
                </a:schemeClr>
              </a:buClr>
              <a:buFont typeface="Wingdings" panose="05000000000000000000" pitchFamily="2" charset="2"/>
              <a:buChar char="§"/>
            </a:pPr>
            <a:r>
              <a:rPr lang="en-US" sz="2400" b="0" dirty="0">
                <a:solidFill>
                  <a:schemeClr val="tx1"/>
                </a:solidFill>
              </a:rPr>
              <a:t>Eastern </a:t>
            </a:r>
            <a:r>
              <a:rPr lang="en-US" sz="2400" b="0" dirty="0" smtClean="0">
                <a:solidFill>
                  <a:schemeClr val="tx1"/>
                </a:solidFill>
              </a:rPr>
              <a:t>Region</a:t>
            </a:r>
          </a:p>
          <a:p>
            <a:pPr marL="514350" lvl="3" indent="-285750">
              <a:buClr>
                <a:schemeClr val="tx1">
                  <a:lumMod val="75000"/>
                  <a:lumOff val="25000"/>
                </a:schemeClr>
              </a:buClr>
              <a:buFont typeface="Wingdings" panose="05000000000000000000" pitchFamily="2" charset="2"/>
              <a:buChar char="§"/>
            </a:pPr>
            <a:r>
              <a:rPr lang="en-US" sz="2000" dirty="0">
                <a:solidFill>
                  <a:schemeClr val="bg2"/>
                </a:solidFill>
              </a:rPr>
              <a:t>Food safety, </a:t>
            </a:r>
            <a:r>
              <a:rPr lang="en-US" sz="2000" dirty="0" smtClean="0">
                <a:solidFill>
                  <a:schemeClr val="bg2"/>
                </a:solidFill>
              </a:rPr>
              <a:t>environmental health, injury prevention, marijuana, school health </a:t>
            </a:r>
            <a:endParaRPr lang="en-US" sz="2000" dirty="0">
              <a:solidFill>
                <a:schemeClr val="bg2"/>
              </a:solidFill>
            </a:endParaRP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182" y="66040"/>
            <a:ext cx="1895475" cy="866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986" y="1007521"/>
            <a:ext cx="4572000" cy="18156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3602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051560"/>
            <a:ext cx="8656320" cy="461665"/>
          </a:xfrm>
        </p:spPr>
        <p:txBody>
          <a:bodyPr/>
          <a:lstStyle/>
          <a:p>
            <a:pPr algn="ctr"/>
            <a:r>
              <a:rPr lang="en-US" sz="3000" dirty="0" smtClean="0">
                <a:solidFill>
                  <a:schemeClr val="bg2"/>
                </a:solidFill>
              </a:rPr>
              <a:t>Roadmap</a:t>
            </a:r>
            <a:endParaRPr lang="en-US" sz="3000" dirty="0">
              <a:solidFill>
                <a:schemeClr val="bg2"/>
              </a:solidFill>
            </a:endParaRPr>
          </a:p>
        </p:txBody>
      </p:sp>
      <p:sp>
        <p:nvSpPr>
          <p:cNvPr id="3" name="Content Placeholder 2"/>
          <p:cNvSpPr>
            <a:spLocks noGrp="1"/>
          </p:cNvSpPr>
          <p:nvPr>
            <p:ph sz="quarter" idx="1"/>
          </p:nvPr>
        </p:nvSpPr>
        <p:spPr>
          <a:xfrm>
            <a:off x="548640" y="2184400"/>
            <a:ext cx="8229600" cy="1862048"/>
          </a:xfrm>
        </p:spPr>
        <p:txBody>
          <a:bodyPr/>
          <a:lstStyle/>
          <a:p>
            <a:pPr marL="57150" indent="-285750">
              <a:buFont typeface="Wingdings" panose="05000000000000000000" pitchFamily="2" charset="2"/>
              <a:buChar char="§"/>
            </a:pPr>
            <a:r>
              <a:rPr lang="en-US" sz="2400" b="0" dirty="0" smtClean="0"/>
              <a:t>What </a:t>
            </a:r>
            <a:r>
              <a:rPr lang="en-US" sz="2400" b="0" dirty="0"/>
              <a:t>is lobbying?</a:t>
            </a:r>
          </a:p>
          <a:p>
            <a:pPr marL="57150" indent="-285750">
              <a:buFont typeface="Wingdings" panose="05000000000000000000" pitchFamily="2" charset="2"/>
              <a:buChar char="§"/>
            </a:pPr>
            <a:r>
              <a:rPr lang="en-US" sz="2400" b="0" dirty="0" smtClean="0"/>
              <a:t>How </a:t>
            </a:r>
            <a:r>
              <a:rPr lang="en-US" sz="2400" b="0" dirty="0"/>
              <a:t>is lobbying restricted?</a:t>
            </a:r>
          </a:p>
          <a:p>
            <a:pPr marL="57150" indent="-285750">
              <a:buFont typeface="Wingdings" panose="05000000000000000000" pitchFamily="2" charset="2"/>
              <a:buChar char="§"/>
            </a:pPr>
            <a:r>
              <a:rPr lang="en-US" sz="2400" b="0" dirty="0" smtClean="0"/>
              <a:t>What </a:t>
            </a:r>
            <a:r>
              <a:rPr lang="en-US" sz="2400" b="0" dirty="0"/>
              <a:t>is allowed?</a:t>
            </a:r>
          </a:p>
          <a:p>
            <a:pPr marL="57150" indent="-285750">
              <a:buFont typeface="Wingdings" panose="05000000000000000000" pitchFamily="2" charset="2"/>
              <a:buChar char="§"/>
            </a:pPr>
            <a:r>
              <a:rPr lang="en-US" sz="2400" b="0" dirty="0" smtClean="0"/>
              <a:t>What </a:t>
            </a:r>
            <a:r>
              <a:rPr lang="en-US" sz="2400" b="0" dirty="0"/>
              <a:t>if…</a:t>
            </a:r>
          </a:p>
        </p:txBody>
      </p:sp>
      <p:pic>
        <p:nvPicPr>
          <p:cNvPr id="4" name="Picture 3"/>
          <p:cNvPicPr>
            <a:picLocks noChangeAspect="1"/>
          </p:cNvPicPr>
          <p:nvPr/>
        </p:nvPicPr>
        <p:blipFill>
          <a:blip r:embed="rId2"/>
          <a:stretch>
            <a:fillRect/>
          </a:stretch>
        </p:blipFill>
        <p:spPr>
          <a:xfrm>
            <a:off x="4663440" y="3224212"/>
            <a:ext cx="3810000" cy="2543175"/>
          </a:xfrm>
          <a:prstGeom prst="rect">
            <a:avLst/>
          </a:prstGeom>
        </p:spPr>
      </p:pic>
    </p:spTree>
    <p:extLst>
      <p:ext uri="{BB962C8B-B14F-4D97-AF65-F5344CB8AC3E}">
        <p14:creationId xmlns:p14="http://schemas.microsoft.com/office/powerpoint/2010/main" val="4029387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214120"/>
            <a:ext cx="8656320" cy="461665"/>
          </a:xfrm>
        </p:spPr>
        <p:txBody>
          <a:bodyPr/>
          <a:lstStyle/>
          <a:p>
            <a:r>
              <a:rPr lang="en-US" sz="3000" dirty="0">
                <a:solidFill>
                  <a:schemeClr val="bg2"/>
                </a:solidFill>
              </a:rPr>
              <a:t>Competing Realities</a:t>
            </a:r>
          </a:p>
        </p:txBody>
      </p:sp>
      <p:sp>
        <p:nvSpPr>
          <p:cNvPr id="3" name="Content Placeholder 2"/>
          <p:cNvSpPr>
            <a:spLocks noGrp="1"/>
          </p:cNvSpPr>
          <p:nvPr>
            <p:ph sz="quarter" idx="1"/>
          </p:nvPr>
        </p:nvSpPr>
        <p:spPr>
          <a:xfrm>
            <a:off x="548640" y="2184400"/>
            <a:ext cx="8229600" cy="4054443"/>
          </a:xfrm>
        </p:spPr>
        <p:txBody>
          <a:bodyPr/>
          <a:lstStyle/>
          <a:p>
            <a:pPr marL="57150" indent="-285750">
              <a:buFont typeface="Wingdings" panose="05000000000000000000" pitchFamily="2" charset="2"/>
              <a:buChar char="§"/>
            </a:pPr>
            <a:r>
              <a:rPr lang="en-US" sz="2400" dirty="0"/>
              <a:t>Need to promote and protect the public’s health</a:t>
            </a:r>
          </a:p>
          <a:p>
            <a:pPr marL="514350" lvl="3" indent="-285750">
              <a:buFont typeface="Wingdings" panose="05000000000000000000" pitchFamily="2" charset="2"/>
              <a:buChar char="§"/>
            </a:pPr>
            <a:r>
              <a:rPr lang="en-US" sz="2400" dirty="0"/>
              <a:t>Stagnant or shrinking budgets </a:t>
            </a:r>
          </a:p>
          <a:p>
            <a:pPr marL="514350" lvl="3" indent="-285750">
              <a:buFont typeface="Wingdings" panose="05000000000000000000" pitchFamily="2" charset="2"/>
              <a:buChar char="§"/>
            </a:pPr>
            <a:r>
              <a:rPr lang="en-US" sz="2400" dirty="0"/>
              <a:t>Greater demand than ever for evidence-based solutions</a:t>
            </a:r>
          </a:p>
          <a:p>
            <a:pPr marL="514350" lvl="3" indent="-285750">
              <a:spcAft>
                <a:spcPts val="1800"/>
              </a:spcAft>
              <a:buFont typeface="Wingdings" panose="05000000000000000000" pitchFamily="2" charset="2"/>
              <a:buChar char="§"/>
            </a:pPr>
            <a:r>
              <a:rPr lang="en-US" sz="2400" dirty="0" smtClean="0"/>
              <a:t>Population-level </a:t>
            </a:r>
            <a:r>
              <a:rPr lang="en-US" sz="2400" dirty="0"/>
              <a:t>change often requires policy </a:t>
            </a:r>
            <a:r>
              <a:rPr lang="en-US" sz="2400" dirty="0" smtClean="0"/>
              <a:t>change</a:t>
            </a:r>
          </a:p>
          <a:p>
            <a:pPr marL="514350" lvl="3" indent="-285750">
              <a:spcAft>
                <a:spcPts val="1800"/>
              </a:spcAft>
              <a:buFont typeface="Wingdings" panose="05000000000000000000" pitchFamily="2" charset="2"/>
              <a:buChar char="§"/>
            </a:pPr>
            <a:r>
              <a:rPr lang="en-US" sz="2400" dirty="0" smtClean="0"/>
              <a:t>Nurses, other health care providers, and community health advocates are uniquely qualified to advocate for the community’s health and to educate policymakers</a:t>
            </a:r>
          </a:p>
          <a:p>
            <a:pPr marL="514350" lvl="3" indent="-285750">
              <a:buFont typeface="Wingdings" panose="05000000000000000000" pitchFamily="2" charset="2"/>
              <a:buChar char="§"/>
            </a:pPr>
            <a:endParaRPr lang="en-US" sz="2000" dirty="0">
              <a:solidFill>
                <a:schemeClr val="bg2"/>
              </a:solidFill>
            </a:endParaRPr>
          </a:p>
        </p:txBody>
      </p:sp>
    </p:spTree>
    <p:extLst>
      <p:ext uri="{BB962C8B-B14F-4D97-AF65-F5344CB8AC3E}">
        <p14:creationId xmlns:p14="http://schemas.microsoft.com/office/powerpoint/2010/main" val="26878418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214120"/>
            <a:ext cx="8656320" cy="461665"/>
          </a:xfrm>
        </p:spPr>
        <p:txBody>
          <a:bodyPr/>
          <a:lstStyle/>
          <a:p>
            <a:r>
              <a:rPr lang="en-US" sz="3000" dirty="0">
                <a:solidFill>
                  <a:schemeClr val="bg2"/>
                </a:solidFill>
              </a:rPr>
              <a:t>Competing Realities</a:t>
            </a:r>
          </a:p>
        </p:txBody>
      </p:sp>
      <p:sp>
        <p:nvSpPr>
          <p:cNvPr id="3" name="Content Placeholder 2"/>
          <p:cNvSpPr>
            <a:spLocks noGrp="1"/>
          </p:cNvSpPr>
          <p:nvPr>
            <p:ph sz="quarter" idx="1"/>
          </p:nvPr>
        </p:nvSpPr>
        <p:spPr>
          <a:xfrm>
            <a:off x="548640" y="1869137"/>
            <a:ext cx="8229600" cy="2785443"/>
          </a:xfrm>
        </p:spPr>
        <p:txBody>
          <a:bodyPr/>
          <a:lstStyle/>
          <a:p>
            <a:pPr marL="57150" indent="-285750">
              <a:buFont typeface="Wingdings" panose="05000000000000000000" pitchFamily="2" charset="2"/>
              <a:buChar char="§"/>
            </a:pPr>
            <a:endParaRPr lang="en-US" sz="2400" dirty="0" smtClean="0"/>
          </a:p>
          <a:p>
            <a:pPr marL="57150" indent="-285750">
              <a:buFont typeface="Wingdings" panose="05000000000000000000" pitchFamily="2" charset="2"/>
              <a:buChar char="§"/>
            </a:pPr>
            <a:r>
              <a:rPr lang="en-US" sz="2400" dirty="0" smtClean="0"/>
              <a:t>Observe </a:t>
            </a:r>
            <a:r>
              <a:rPr lang="en-US" sz="2400" dirty="0"/>
              <a:t>restrictions on lobbying </a:t>
            </a:r>
          </a:p>
          <a:p>
            <a:pPr marL="514350" lvl="3" indent="-285750">
              <a:buFont typeface="Wingdings" panose="05000000000000000000" pitchFamily="2" charset="2"/>
              <a:buChar char="§"/>
            </a:pPr>
            <a:r>
              <a:rPr lang="en-US" sz="2400" dirty="0" smtClean="0"/>
              <a:t>Recipients </a:t>
            </a:r>
            <a:r>
              <a:rPr lang="en-US" sz="2400" dirty="0"/>
              <a:t>of federal funds</a:t>
            </a:r>
          </a:p>
          <a:p>
            <a:pPr marL="514350" lvl="3" indent="-285750">
              <a:buFont typeface="Wingdings" panose="05000000000000000000" pitchFamily="2" charset="2"/>
              <a:buChar char="§"/>
            </a:pPr>
            <a:r>
              <a:rPr lang="en-US" sz="2400" dirty="0"/>
              <a:t>Nonprofit organizations </a:t>
            </a:r>
          </a:p>
          <a:p>
            <a:pPr marL="514350" lvl="3" indent="-285750">
              <a:buFont typeface="Wingdings" panose="05000000000000000000" pitchFamily="2" charset="2"/>
              <a:buChar char="§"/>
            </a:pPr>
            <a:r>
              <a:rPr lang="en-US" sz="2400" dirty="0"/>
              <a:t>State/tribal/local restrictions </a:t>
            </a:r>
          </a:p>
          <a:p>
            <a:pPr marL="514350" lvl="3" indent="-285750">
              <a:buFont typeface="Wingdings" panose="05000000000000000000" pitchFamily="2" charset="2"/>
              <a:buChar char="§"/>
            </a:pPr>
            <a:endParaRPr lang="en-US" sz="2000" dirty="0">
              <a:solidFill>
                <a:schemeClr val="bg2"/>
              </a:solidFill>
            </a:endParaRPr>
          </a:p>
        </p:txBody>
      </p:sp>
      <p:pic>
        <p:nvPicPr>
          <p:cNvPr id="4" name="Picture 3"/>
          <p:cNvPicPr>
            <a:picLocks noChangeAspect="1"/>
          </p:cNvPicPr>
          <p:nvPr/>
        </p:nvPicPr>
        <p:blipFill>
          <a:blip r:embed="rId2"/>
          <a:stretch>
            <a:fillRect/>
          </a:stretch>
        </p:blipFill>
        <p:spPr>
          <a:xfrm>
            <a:off x="5175677" y="3517495"/>
            <a:ext cx="3657600" cy="2891790"/>
          </a:xfrm>
          <a:prstGeom prst="rect">
            <a:avLst/>
          </a:prstGeom>
        </p:spPr>
      </p:pic>
    </p:spTree>
    <p:extLst>
      <p:ext uri="{BB962C8B-B14F-4D97-AF65-F5344CB8AC3E}">
        <p14:creationId xmlns:p14="http://schemas.microsoft.com/office/powerpoint/2010/main" val="231819598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Custom 3">
      <a:dk1>
        <a:srgbClr val="00A597"/>
      </a:dk1>
      <a:lt1>
        <a:srgbClr val="FFFFFF"/>
      </a:lt1>
      <a:dk2>
        <a:srgbClr val="333366"/>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NHPHA">
      <a:majorFont>
        <a:latin typeface="Century Gothic"/>
        <a:ea typeface=""/>
        <a:cs typeface=""/>
      </a:majorFont>
      <a:minorFont>
        <a:latin typeface="Minion Pro"/>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Network_PPT_template">
  <a:themeElements>
    <a:clrScheme name="Network">
      <a:dk1>
        <a:srgbClr val="404040"/>
      </a:dk1>
      <a:lt1>
        <a:srgbClr val="FEFEFE"/>
      </a:lt1>
      <a:dk2>
        <a:srgbClr val="B1BA1E"/>
      </a:dk2>
      <a:lt2>
        <a:srgbClr val="008877"/>
      </a:lt2>
      <a:accent1>
        <a:srgbClr val="247CBB"/>
      </a:accent1>
      <a:accent2>
        <a:srgbClr val="66B6E2"/>
      </a:accent2>
      <a:accent3>
        <a:srgbClr val="F1843D"/>
      </a:accent3>
      <a:accent4>
        <a:srgbClr val="67AE4B"/>
      </a:accent4>
      <a:accent5>
        <a:srgbClr val="8F6CAB"/>
      </a:accent5>
      <a:accent6>
        <a:srgbClr val="F05B5C"/>
      </a:accent6>
      <a:hlink>
        <a:srgbClr val="FF0000"/>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3540</Words>
  <Application>Microsoft Office PowerPoint</Application>
  <PresentationFormat>On-screen Show (4:3)</PresentationFormat>
  <Paragraphs>342</Paragraphs>
  <Slides>46</Slides>
  <Notes>24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46</vt:i4>
      </vt:variant>
    </vt:vector>
  </HeadingPairs>
  <TitlesOfParts>
    <vt:vector size="59" baseType="lpstr">
      <vt:lpstr>Arial</vt:lpstr>
      <vt:lpstr>Book Antiqua</vt:lpstr>
      <vt:lpstr>Calibri</vt:lpstr>
      <vt:lpstr>Century Gothic</vt:lpstr>
      <vt:lpstr>Helvetica</vt:lpstr>
      <vt:lpstr>Lucida Grande</vt:lpstr>
      <vt:lpstr>Minion Pro</vt:lpstr>
      <vt:lpstr>Palatino Linotype</vt:lpstr>
      <vt:lpstr>Wingdings</vt:lpstr>
      <vt:lpstr>Wingdings 2</vt:lpstr>
      <vt:lpstr>Essential</vt:lpstr>
      <vt:lpstr>Network_PPT_template</vt:lpstr>
      <vt:lpstr>Perception</vt:lpstr>
      <vt:lpstr>PowerPoint Presentation</vt:lpstr>
      <vt:lpstr>Objectives </vt:lpstr>
      <vt:lpstr>How to Get Public Health Advocacy Done in New Hampshire without Violating the Law</vt:lpstr>
      <vt:lpstr>Disclaimer </vt:lpstr>
      <vt:lpstr>What is the Network?</vt:lpstr>
      <vt:lpstr>PowerPoint Presentation</vt:lpstr>
      <vt:lpstr>Roadmap</vt:lpstr>
      <vt:lpstr>Competing Realities</vt:lpstr>
      <vt:lpstr>Competing Realities</vt:lpstr>
      <vt:lpstr>PowerPoint Presentation</vt:lpstr>
      <vt:lpstr>Definitions </vt:lpstr>
      <vt:lpstr>Advocacy vs. Lobbying </vt:lpstr>
      <vt:lpstr>Restrictions on Lobbying </vt:lpstr>
      <vt:lpstr>Two Main Factors:</vt:lpstr>
      <vt:lpstr>Internal Revenue Code</vt:lpstr>
      <vt:lpstr>Internal Revenue Code </vt:lpstr>
      <vt:lpstr>Internal Revenue Code </vt:lpstr>
      <vt:lpstr>Direct Lobbying </vt:lpstr>
      <vt:lpstr>Grassroots Lobbying</vt:lpstr>
      <vt:lpstr>What constitutes a call to action?</vt:lpstr>
      <vt:lpstr>Key Points</vt:lpstr>
      <vt:lpstr>Key Points</vt:lpstr>
      <vt:lpstr>Lobbying Restrictions for Federal Grantees  (For example: CDC, NIH, EPA, FDA)</vt:lpstr>
      <vt:lpstr>Consolidated Appropriations Act, 2012</vt:lpstr>
      <vt:lpstr>What is prohibited?</vt:lpstr>
      <vt:lpstr>What is allowed?</vt:lpstr>
      <vt:lpstr>What is allowed?</vt:lpstr>
      <vt:lpstr>What is allowed?</vt:lpstr>
      <vt:lpstr>Key Additional Points</vt:lpstr>
      <vt:lpstr>State Law</vt:lpstr>
      <vt:lpstr>New Hampshire Lobbying Law</vt:lpstr>
      <vt:lpstr>New Hampshire Lobbying Law</vt:lpstr>
      <vt:lpstr>New Hampshire Lobbying Law</vt:lpstr>
      <vt:lpstr>What if…</vt:lpstr>
      <vt:lpstr>Scenario #1</vt:lpstr>
      <vt:lpstr>Scenario #2</vt:lpstr>
      <vt:lpstr>Scenario #3</vt:lpstr>
      <vt:lpstr>Contact  Kerri McGowan Lowrey, J.D., M.P.H. klowrey@law.umaryland.edu  (410) 706-5994</vt:lpstr>
      <vt:lpstr>NH Public Health Association </vt:lpstr>
      <vt:lpstr>RSA 15:  NH Lobbyist Law</vt:lpstr>
      <vt:lpstr>RSA 15: Scope</vt:lpstr>
      <vt:lpstr>RSA 15: Registration</vt:lpstr>
      <vt:lpstr>RSA 15: Disclosure </vt:lpstr>
      <vt:lpstr>Some Informal Rules of The Road</vt:lpstr>
      <vt:lpstr> Questions and Answers </vt:lpstr>
      <vt:lpstr>Closing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Lobbying and Advocacy: A Primer for New Hampshire Non-Profit Advocates   February 15, 2018</dc:title>
  <dc:creator>Joan.Ascheim</dc:creator>
  <cp:lastModifiedBy>Blyden, Charoma</cp:lastModifiedBy>
  <cp:revision>6</cp:revision>
  <dcterms:created xsi:type="dcterms:W3CDTF">2018-02-13T15:15:38Z</dcterms:created>
  <dcterms:modified xsi:type="dcterms:W3CDTF">2018-06-29T17:03:36Z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4831435E-1663-40FF-8A39-36AD49BC854A</vt:lpwstr>
  </property>
  <property fmtid="{D5CDD505-2E9C-101B-9397-08002B2CF9AE}" pid="3" name="ArticulatePath">
    <vt:lpwstr>Lobbying and Advocay Training February 15_ 2018</vt:lpwstr>
  </property>
</Properties>
</file>